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57" r:id="rId5"/>
    <p:sldId id="259" r:id="rId6"/>
    <p:sldId id="268" r:id="rId7"/>
    <p:sldId id="269" r:id="rId8"/>
    <p:sldId id="270" r:id="rId9"/>
    <p:sldId id="271" r:id="rId10"/>
    <p:sldId id="256" r:id="rId11"/>
    <p:sldId id="266" r:id="rId12"/>
    <p:sldId id="260" r:id="rId13"/>
    <p:sldId id="264" r:id="rId14"/>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1A3A23-2546-4C41-92CB-B834B7105111}">
          <p14:sldIdLst>
            <p14:sldId id="257"/>
            <p14:sldId id="259"/>
            <p14:sldId id="268"/>
            <p14:sldId id="269"/>
            <p14:sldId id="270"/>
            <p14:sldId id="271"/>
            <p14:sldId id="256"/>
            <p14:sldId id="266"/>
            <p14:sldId id="260"/>
            <p14:sldId id="264"/>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p:restoredTop sz="94626"/>
  </p:normalViewPr>
  <p:slideViewPr>
    <p:cSldViewPr snapToGrid="0">
      <p:cViewPr varScale="1">
        <p:scale>
          <a:sx n="73" d="100"/>
          <a:sy n="73" d="100"/>
        </p:scale>
        <p:origin x="1478" y="7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6F8A4107-182B-0344-A78D-EC5233A72037}" type="datetimeFigureOut">
              <a:rPr lang="en-US" smtClean="0"/>
              <a:t>8/19/2020</a:t>
            </a:fld>
            <a:endParaRPr lang="en-US"/>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42DA1CB5-206D-9B46-954C-4C9CE9557A49}" type="slidenum">
              <a:rPr lang="en-US" smtClean="0"/>
              <a:t>‹#›</a:t>
            </a:fld>
            <a:endParaRPr lang="en-US"/>
          </a:p>
        </p:txBody>
      </p:sp>
    </p:spTree>
    <p:extLst>
      <p:ext uri="{BB962C8B-B14F-4D97-AF65-F5344CB8AC3E}">
        <p14:creationId xmlns:p14="http://schemas.microsoft.com/office/powerpoint/2010/main" val="178930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DA1CB5-206D-9B46-954C-4C9CE9557A49}" type="slidenum">
              <a:rPr lang="en-US" smtClean="0"/>
              <a:t>7</a:t>
            </a:fld>
            <a:endParaRPr lang="en-US"/>
          </a:p>
        </p:txBody>
      </p:sp>
    </p:spTree>
    <p:extLst>
      <p:ext uri="{BB962C8B-B14F-4D97-AF65-F5344CB8AC3E}">
        <p14:creationId xmlns:p14="http://schemas.microsoft.com/office/powerpoint/2010/main" val="336437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DA1CB5-206D-9B46-954C-4C9CE9557A49}" type="slidenum">
              <a:rPr lang="en-US" smtClean="0"/>
              <a:t>8</a:t>
            </a:fld>
            <a:endParaRPr lang="en-US"/>
          </a:p>
        </p:txBody>
      </p:sp>
    </p:spTree>
    <p:extLst>
      <p:ext uri="{BB962C8B-B14F-4D97-AF65-F5344CB8AC3E}">
        <p14:creationId xmlns:p14="http://schemas.microsoft.com/office/powerpoint/2010/main" val="193745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DA1CB5-206D-9B46-954C-4C9CE9557A49}" type="slidenum">
              <a:rPr lang="en-US" smtClean="0"/>
              <a:t>9</a:t>
            </a:fld>
            <a:endParaRPr lang="en-US"/>
          </a:p>
        </p:txBody>
      </p:sp>
    </p:spTree>
    <p:extLst>
      <p:ext uri="{BB962C8B-B14F-4D97-AF65-F5344CB8AC3E}">
        <p14:creationId xmlns:p14="http://schemas.microsoft.com/office/powerpoint/2010/main" val="3731878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93700" y="2323778"/>
            <a:ext cx="6373495" cy="2180084"/>
          </a:xfrm>
          <a:prstGeom prst="rect">
            <a:avLst/>
          </a:prstGeom>
        </p:spPr>
        <p:txBody>
          <a:bodyPr wrap="square" lIns="0" tIns="0" rIns="0" bIns="0">
            <a:spAutoFit/>
          </a:bodyPr>
          <a:lstStyle>
            <a:lvl1pPr>
              <a:lnSpc>
                <a:spcPts val="8500"/>
              </a:lnSpc>
              <a:defRPr sz="9000" b="1"/>
            </a:lvl1pPr>
          </a:lstStyle>
          <a:p>
            <a:r>
              <a:rPr lang="en-GB" dirty="0"/>
              <a:t>Big title </a:t>
            </a:r>
            <a:br>
              <a:rPr lang="en-GB" dirty="0"/>
            </a:br>
            <a:r>
              <a:rPr lang="en-GB" dirty="0"/>
              <a:t>goes here.</a:t>
            </a:r>
            <a:endParaRPr dirty="0"/>
          </a:p>
        </p:txBody>
      </p:sp>
      <p:sp>
        <p:nvSpPr>
          <p:cNvPr id="3" name="Holder 3"/>
          <p:cNvSpPr>
            <a:spLocks noGrp="1"/>
          </p:cNvSpPr>
          <p:nvPr>
            <p:ph type="subTitle" idx="4" hasCustomPrompt="1"/>
          </p:nvPr>
        </p:nvSpPr>
        <p:spPr>
          <a:xfrm>
            <a:off x="393701" y="4798465"/>
            <a:ext cx="6373494" cy="553998"/>
          </a:xfrm>
          <a:prstGeom prst="rect">
            <a:avLst/>
          </a:prstGeom>
        </p:spPr>
        <p:txBody>
          <a:bodyPr wrap="square" lIns="0" tIns="0" rIns="0" bIns="0">
            <a:spAutoFit/>
          </a:bodyPr>
          <a:lstStyle>
            <a:lvl1pPr>
              <a:defRPr>
                <a:solidFill>
                  <a:schemeClr val="accent1"/>
                </a:solidFill>
              </a:defRPr>
            </a:lvl1pPr>
          </a:lstStyle>
          <a:p>
            <a:r>
              <a:rPr lang="en-GB" sz="1800" i="1" kern="1200" dirty="0">
                <a:solidFill>
                  <a:schemeClr val="accent4"/>
                </a:solidFill>
                <a:effectLst/>
                <a:latin typeface="+mn-lt"/>
                <a:ea typeface="+mn-ea"/>
                <a:cs typeface="+mn-cs"/>
              </a:rPr>
              <a:t>Every delivery. Every customer.</a:t>
            </a:r>
            <a:endParaRPr lang="en-GB" sz="1800" kern="1200" dirty="0">
              <a:solidFill>
                <a:schemeClr val="accent4"/>
              </a:solidFill>
              <a:effectLst/>
              <a:latin typeface="+mn-lt"/>
              <a:ea typeface="+mn-ea"/>
              <a:cs typeface="+mn-cs"/>
            </a:endParaRPr>
          </a:p>
          <a:p>
            <a:r>
              <a:rPr lang="en-GB" sz="1800" i="1" kern="1200" dirty="0">
                <a:solidFill>
                  <a:schemeClr val="accent4"/>
                </a:solidFill>
                <a:effectLst/>
                <a:latin typeface="+mn-lt"/>
                <a:ea typeface="+mn-ea"/>
                <a:cs typeface="+mn-cs"/>
              </a:rPr>
              <a:t>That’s our mission. Mission Express.</a:t>
            </a:r>
            <a:endParaRPr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Rectangle 6">
            <a:extLst>
              <a:ext uri="{FF2B5EF4-FFF2-40B4-BE49-F238E27FC236}">
                <a16:creationId xmlns:a16="http://schemas.microsoft.com/office/drawing/2014/main" id="{8E962433-3875-414B-9809-C4334576D36F}"/>
              </a:ext>
            </a:extLst>
          </p:cNvPr>
          <p:cNvSpPr/>
          <p:nvPr userDrawn="1"/>
        </p:nvSpPr>
        <p:spPr>
          <a:xfrm>
            <a:off x="0" y="6905625"/>
            <a:ext cx="10693400" cy="657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van parked in front of a car&#10;&#10;Description automatically generated">
            <a:extLst>
              <a:ext uri="{FF2B5EF4-FFF2-40B4-BE49-F238E27FC236}">
                <a16:creationId xmlns:a16="http://schemas.microsoft.com/office/drawing/2014/main" id="{60640A19-2BAA-C848-8814-3B08C7C16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7400" y="3175"/>
            <a:ext cx="3556000" cy="7556500"/>
          </a:xfrm>
          <a:prstGeom prst="rect">
            <a:avLst/>
          </a:prstGeom>
        </p:spPr>
      </p:pic>
      <p:pic>
        <p:nvPicPr>
          <p:cNvPr id="13" name="Picture 12" descr="A close up of a card&#10;&#10;Description automatically generated">
            <a:extLst>
              <a:ext uri="{FF2B5EF4-FFF2-40B4-BE49-F238E27FC236}">
                <a16:creationId xmlns:a16="http://schemas.microsoft.com/office/drawing/2014/main" id="{13B54F13-3378-A149-8FEB-8566385C0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69143" y="736749"/>
            <a:ext cx="2536514" cy="2569349"/>
          </a:xfrm>
          <a:prstGeom prst="rect">
            <a:avLst/>
          </a:prstGeom>
        </p:spPr>
      </p:pic>
      <p:pic>
        <p:nvPicPr>
          <p:cNvPr id="15" name="Picture 14" descr="A close up of a card&#10;&#10;Description automatically generated">
            <a:extLst>
              <a:ext uri="{FF2B5EF4-FFF2-40B4-BE49-F238E27FC236}">
                <a16:creationId xmlns:a16="http://schemas.microsoft.com/office/drawing/2014/main" id="{99A7CA70-59C3-B14E-9D88-D8FFB122C4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32900" y="6018551"/>
            <a:ext cx="1200150" cy="1215686"/>
          </a:xfrm>
          <a:prstGeom prst="rect">
            <a:avLst/>
          </a:prstGeom>
        </p:spPr>
      </p:pic>
      <p:pic>
        <p:nvPicPr>
          <p:cNvPr id="17" name="Picture 16" descr="A close up of a sign&#10;&#10;Description automatically generated">
            <a:extLst>
              <a:ext uri="{FF2B5EF4-FFF2-40B4-BE49-F238E27FC236}">
                <a16:creationId xmlns:a16="http://schemas.microsoft.com/office/drawing/2014/main" id="{474E4DC0-5805-5545-A323-43F5F65F906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3700" y="508149"/>
            <a:ext cx="3677059" cy="457200"/>
          </a:xfrm>
          <a:prstGeom prst="rect">
            <a:avLst/>
          </a:prstGeom>
        </p:spPr>
      </p:pic>
      <p:sp>
        <p:nvSpPr>
          <p:cNvPr id="18" name="Holder 3">
            <a:extLst>
              <a:ext uri="{FF2B5EF4-FFF2-40B4-BE49-F238E27FC236}">
                <a16:creationId xmlns:a16="http://schemas.microsoft.com/office/drawing/2014/main" id="{351D1361-25C5-6348-8ECA-5107DA54E24C}"/>
              </a:ext>
            </a:extLst>
          </p:cNvPr>
          <p:cNvSpPr txBox="1">
            <a:spLocks/>
          </p:cNvSpPr>
          <p:nvPr userDrawn="1"/>
        </p:nvSpPr>
        <p:spPr>
          <a:xfrm>
            <a:off x="393701" y="6797903"/>
            <a:ext cx="6373494" cy="215444"/>
          </a:xfrm>
          <a:prstGeom prst="rect">
            <a:avLst/>
          </a:prstGeom>
        </p:spPr>
        <p:txBody>
          <a:bodyPr wrap="square" lIns="0" tIns="0" rIns="0" bIns="0">
            <a:spAutoFit/>
          </a:bodyPr>
          <a:lstStyle>
            <a:lvl1pPr marL="0">
              <a:defRPr>
                <a:solidFill>
                  <a:schemeClr val="accent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400" b="1" kern="1200" dirty="0">
                <a:solidFill>
                  <a:schemeClr val="tx2"/>
                </a:solidFill>
                <a:effectLst/>
                <a:latin typeface="+mn-lt"/>
                <a:ea typeface="+mn-ea"/>
                <a:cs typeface="+mn-cs"/>
              </a:rPr>
              <a:t>The logistics company that delivers.</a:t>
            </a:r>
            <a:endParaRPr lang="en-GB" sz="1400" kern="1200" dirty="0">
              <a:solidFill>
                <a:schemeClr val="tx2"/>
              </a:solidFill>
              <a:effectLst/>
              <a:latin typeface="+mn-lt"/>
              <a:ea typeface="+mn-ea"/>
              <a:cs typeface="+mn-cs"/>
            </a:endParaRPr>
          </a:p>
        </p:txBody>
      </p:sp>
      <p:cxnSp>
        <p:nvCxnSpPr>
          <p:cNvPr id="20" name="Straight Connector 19">
            <a:extLst>
              <a:ext uri="{FF2B5EF4-FFF2-40B4-BE49-F238E27FC236}">
                <a16:creationId xmlns:a16="http://schemas.microsoft.com/office/drawing/2014/main" id="{23148797-EB60-1A44-B30B-85F693297109}"/>
              </a:ext>
            </a:extLst>
          </p:cNvPr>
          <p:cNvCxnSpPr/>
          <p:nvPr userDrawn="1"/>
        </p:nvCxnSpPr>
        <p:spPr>
          <a:xfrm>
            <a:off x="393700" y="7013347"/>
            <a:ext cx="304800" cy="0"/>
          </a:xfrm>
          <a:prstGeom prst="line">
            <a:avLst/>
          </a:prstGeom>
          <a:ln w="22225"/>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o content">
    <p:spTree>
      <p:nvGrpSpPr>
        <p:cNvPr id="1" name=""/>
        <p:cNvGrpSpPr/>
        <p:nvPr/>
      </p:nvGrpSpPr>
      <p:grpSpPr>
        <a:xfrm>
          <a:off x="0" y="0"/>
          <a:ext cx="0" cy="0"/>
          <a:chOff x="0" y="0"/>
          <a:chExt cx="0" cy="0"/>
        </a:xfrm>
      </p:grpSpPr>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5" name="Picture 4" descr="A close up of a sign&#10;&#10;Description automatically generated">
            <a:extLst>
              <a:ext uri="{FF2B5EF4-FFF2-40B4-BE49-F238E27FC236}">
                <a16:creationId xmlns:a16="http://schemas.microsoft.com/office/drawing/2014/main" id="{44F1A746-B11C-A749-9950-01EEF96000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00" y="545613"/>
            <a:ext cx="2209800" cy="27476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 name="Rectangle 1">
            <a:extLst>
              <a:ext uri="{FF2B5EF4-FFF2-40B4-BE49-F238E27FC236}">
                <a16:creationId xmlns:a16="http://schemas.microsoft.com/office/drawing/2014/main" id="{F58AB47D-5A1B-A444-8627-6DB8B7C997F1}"/>
              </a:ext>
            </a:extLst>
          </p:cNvPr>
          <p:cNvSpPr/>
          <p:nvPr userDrawn="1"/>
        </p:nvSpPr>
        <p:spPr>
          <a:xfrm>
            <a:off x="0" y="6829425"/>
            <a:ext cx="1069340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602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lank Dark">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8AB47D-5A1B-A444-8627-6DB8B7C997F1}"/>
              </a:ext>
            </a:extLst>
          </p:cNvPr>
          <p:cNvSpPr/>
          <p:nvPr userDrawn="1"/>
        </p:nvSpPr>
        <p:spPr>
          <a:xfrm>
            <a:off x="0" y="6829425"/>
            <a:ext cx="10693400" cy="733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51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reak Slide - FREIGHT">
    <p:bg>
      <p:bgPr>
        <a:solidFill>
          <a:schemeClr val="tx1"/>
        </a:solidFill>
        <a:effectLst/>
      </p:bgPr>
    </p:bg>
    <p:spTree>
      <p:nvGrpSpPr>
        <p:cNvPr id="1" name=""/>
        <p:cNvGrpSpPr/>
        <p:nvPr/>
      </p:nvGrpSpPr>
      <p:grpSpPr>
        <a:xfrm>
          <a:off x="0" y="0"/>
          <a:ext cx="0" cy="0"/>
          <a:chOff x="0" y="0"/>
          <a:chExt cx="0" cy="0"/>
        </a:xfrm>
      </p:grpSpPr>
      <p:pic>
        <p:nvPicPr>
          <p:cNvPr id="10" name="Picture 9" descr="A picture containing plane, outdoor, sitting, airplane&#10;&#10;Description automatically generated">
            <a:extLst>
              <a:ext uri="{FF2B5EF4-FFF2-40B4-BE49-F238E27FC236}">
                <a16:creationId xmlns:a16="http://schemas.microsoft.com/office/drawing/2014/main" id="{0E407C6B-A7DD-7040-8813-4CD9032B8C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90" t="3293" r="2418" b="1"/>
          <a:stretch/>
        </p:blipFill>
        <p:spPr>
          <a:xfrm>
            <a:off x="0" y="0"/>
            <a:ext cx="10693400" cy="7552563"/>
          </a:xfrm>
          <a:prstGeom prst="rect">
            <a:avLst/>
          </a:prstGeom>
        </p:spPr>
      </p:pic>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pic>
        <p:nvPicPr>
          <p:cNvPr id="16" name="Picture 15" descr="A close up of a card&#10;&#10;Description automatically generated">
            <a:extLst>
              <a:ext uri="{FF2B5EF4-FFF2-40B4-BE49-F238E27FC236}">
                <a16:creationId xmlns:a16="http://schemas.microsoft.com/office/drawing/2014/main" id="{01C963E9-7AE8-0741-8923-EF99593052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4909" y="6219825"/>
            <a:ext cx="971550" cy="984127"/>
          </a:xfrm>
          <a:prstGeom prst="rect">
            <a:avLst/>
          </a:prstGeom>
        </p:spPr>
      </p:pic>
      <p:sp>
        <p:nvSpPr>
          <p:cNvPr id="8" name="Holder 2">
            <a:extLst>
              <a:ext uri="{FF2B5EF4-FFF2-40B4-BE49-F238E27FC236}">
                <a16:creationId xmlns:a16="http://schemas.microsoft.com/office/drawing/2014/main" id="{E46B4355-1A1F-F946-8258-ED02CC3CD0B0}"/>
              </a:ext>
            </a:extLst>
          </p:cNvPr>
          <p:cNvSpPr>
            <a:spLocks noGrp="1"/>
          </p:cNvSpPr>
          <p:nvPr>
            <p:ph type="ctrTitle" hasCustomPrompt="1"/>
          </p:nvPr>
        </p:nvSpPr>
        <p:spPr>
          <a:xfrm>
            <a:off x="787104" y="2931572"/>
            <a:ext cx="6373495" cy="1667123"/>
          </a:xfrm>
          <a:prstGeom prst="rect">
            <a:avLst/>
          </a:prstGeom>
        </p:spPr>
        <p:txBody>
          <a:bodyPr wrap="square" lIns="0" tIns="0" rIns="0" bIns="0">
            <a:spAutoFit/>
          </a:bodyPr>
          <a:lstStyle>
            <a:lvl1pPr>
              <a:lnSpc>
                <a:spcPts val="6500"/>
              </a:lnSpc>
              <a:defRPr sz="6500" b="1">
                <a:solidFill>
                  <a:schemeClr val="bg1"/>
                </a:solidFill>
              </a:defRPr>
            </a:lvl1pPr>
          </a:lstStyle>
          <a:p>
            <a:r>
              <a:rPr lang="en-GB" dirty="0"/>
              <a:t>Freight</a:t>
            </a:r>
            <a:br>
              <a:rPr lang="en-GB" dirty="0"/>
            </a:br>
            <a:r>
              <a:rPr lang="en-GB" dirty="0"/>
              <a:t>&amp; Events</a:t>
            </a:r>
            <a:endParaRPr dirty="0"/>
          </a:p>
        </p:txBody>
      </p:sp>
      <p:pic>
        <p:nvPicPr>
          <p:cNvPr id="12" name="Picture 11" descr="A close up of a card&#10;&#10;Description automatically generated">
            <a:extLst>
              <a:ext uri="{FF2B5EF4-FFF2-40B4-BE49-F238E27FC236}">
                <a16:creationId xmlns:a16="http://schemas.microsoft.com/office/drawing/2014/main" id="{00435DF5-AB1D-D044-8F09-B985047B27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709" y="6018551"/>
            <a:ext cx="1200150" cy="1215686"/>
          </a:xfrm>
          <a:prstGeom prst="rect">
            <a:avLst/>
          </a:prstGeom>
        </p:spPr>
      </p:pic>
    </p:spTree>
    <p:extLst>
      <p:ext uri="{BB962C8B-B14F-4D97-AF65-F5344CB8AC3E}">
        <p14:creationId xmlns:p14="http://schemas.microsoft.com/office/powerpoint/2010/main" val="21212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Slide - WAREHOUSING">
    <p:bg>
      <p:bgPr>
        <a:solidFill>
          <a:schemeClr val="tx1"/>
        </a:solidFill>
        <a:effectLst/>
      </p:bgPr>
    </p:bg>
    <p:spTree>
      <p:nvGrpSpPr>
        <p:cNvPr id="1" name=""/>
        <p:cNvGrpSpPr/>
        <p:nvPr/>
      </p:nvGrpSpPr>
      <p:grpSpPr>
        <a:xfrm>
          <a:off x="0" y="0"/>
          <a:ext cx="0" cy="0"/>
          <a:chOff x="0" y="0"/>
          <a:chExt cx="0" cy="0"/>
        </a:xfrm>
      </p:grpSpPr>
      <p:pic>
        <p:nvPicPr>
          <p:cNvPr id="21" name="Picture 20" descr="A picture containing building, road, outdoor, bus&#10;&#10;Description automatically generated">
            <a:extLst>
              <a:ext uri="{FF2B5EF4-FFF2-40B4-BE49-F238E27FC236}">
                <a16:creationId xmlns:a16="http://schemas.microsoft.com/office/drawing/2014/main" id="{124F9539-2B1F-0A42-A873-6935D4A32F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66" t="129" r="9564" b="5330"/>
          <a:stretch/>
        </p:blipFill>
        <p:spPr>
          <a:xfrm>
            <a:off x="0" y="10287"/>
            <a:ext cx="10693400" cy="7542276"/>
          </a:xfrm>
          <a:prstGeom prst="rect">
            <a:avLst/>
          </a:prstGeom>
        </p:spPr>
      </p:pic>
      <p:sp>
        <p:nvSpPr>
          <p:cNvPr id="2" name="Holder 2"/>
          <p:cNvSpPr>
            <a:spLocks noGrp="1"/>
          </p:cNvSpPr>
          <p:nvPr>
            <p:ph type="ctrTitle" hasCustomPrompt="1"/>
          </p:nvPr>
        </p:nvSpPr>
        <p:spPr>
          <a:xfrm>
            <a:off x="787104" y="2931572"/>
            <a:ext cx="6373495" cy="1667123"/>
          </a:xfrm>
          <a:prstGeom prst="rect">
            <a:avLst/>
          </a:prstGeom>
        </p:spPr>
        <p:txBody>
          <a:bodyPr wrap="square" lIns="0" tIns="0" rIns="0" bIns="0">
            <a:spAutoFit/>
          </a:bodyPr>
          <a:lstStyle>
            <a:lvl1pPr>
              <a:lnSpc>
                <a:spcPts val="6500"/>
              </a:lnSpc>
              <a:defRPr sz="6500" b="1">
                <a:solidFill>
                  <a:schemeClr val="bg1"/>
                </a:solidFill>
              </a:defRPr>
            </a:lvl1pPr>
          </a:lstStyle>
          <a:p>
            <a:r>
              <a:rPr lang="en-GB" dirty="0"/>
              <a:t>Warehousing</a:t>
            </a:r>
            <a:br>
              <a:rPr lang="en-GB" dirty="0"/>
            </a:br>
            <a:r>
              <a:rPr lang="en-GB" dirty="0"/>
              <a:t>&amp; Distribution</a:t>
            </a:r>
            <a:endParaRPr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pic>
        <p:nvPicPr>
          <p:cNvPr id="23" name="Picture 22" descr="A close up of a card&#10;&#10;Description automatically generated">
            <a:extLst>
              <a:ext uri="{FF2B5EF4-FFF2-40B4-BE49-F238E27FC236}">
                <a16:creationId xmlns:a16="http://schemas.microsoft.com/office/drawing/2014/main" id="{2CDFE4DF-2A30-6540-9CA8-C2A094722E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28709" y="6018551"/>
            <a:ext cx="1200150" cy="1215686"/>
          </a:xfrm>
          <a:prstGeom prst="rect">
            <a:avLst/>
          </a:prstGeom>
        </p:spPr>
      </p:pic>
    </p:spTree>
    <p:extLst>
      <p:ext uri="{BB962C8B-B14F-4D97-AF65-F5344CB8AC3E}">
        <p14:creationId xmlns:p14="http://schemas.microsoft.com/office/powerpoint/2010/main" val="76412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Slide - COURIER">
    <p:bg>
      <p:bgPr>
        <a:solidFill>
          <a:schemeClr val="tx1"/>
        </a:solidFill>
        <a:effectLst/>
      </p:bgPr>
    </p:bg>
    <p:spTree>
      <p:nvGrpSpPr>
        <p:cNvPr id="1" name=""/>
        <p:cNvGrpSpPr/>
        <p:nvPr/>
      </p:nvGrpSpPr>
      <p:grpSpPr>
        <a:xfrm>
          <a:off x="0" y="0"/>
          <a:ext cx="0" cy="0"/>
          <a:chOff x="0" y="0"/>
          <a:chExt cx="0" cy="0"/>
        </a:xfrm>
      </p:grpSpPr>
      <p:pic>
        <p:nvPicPr>
          <p:cNvPr id="4" name="Picture 3" descr="A truck parked on the side of a road&#10;&#10;Description automatically generated">
            <a:extLst>
              <a:ext uri="{FF2B5EF4-FFF2-40B4-BE49-F238E27FC236}">
                <a16:creationId xmlns:a16="http://schemas.microsoft.com/office/drawing/2014/main" id="{CDBF2027-C68C-534D-B0AA-312BD9BE16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654" t="2842" r="528" b="2842"/>
          <a:stretch/>
        </p:blipFill>
        <p:spPr>
          <a:xfrm>
            <a:off x="0" y="0"/>
            <a:ext cx="10693400" cy="7562850"/>
          </a:xfrm>
          <a:prstGeom prst="rect">
            <a:avLst/>
          </a:prstGeom>
        </p:spPr>
      </p:pic>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9" name="Holder 2">
            <a:extLst>
              <a:ext uri="{FF2B5EF4-FFF2-40B4-BE49-F238E27FC236}">
                <a16:creationId xmlns:a16="http://schemas.microsoft.com/office/drawing/2014/main" id="{FF3C7C4B-F5FE-5343-821A-7F824C980095}"/>
              </a:ext>
            </a:extLst>
          </p:cNvPr>
          <p:cNvSpPr>
            <a:spLocks noGrp="1"/>
          </p:cNvSpPr>
          <p:nvPr>
            <p:ph type="ctrTitle" hasCustomPrompt="1"/>
          </p:nvPr>
        </p:nvSpPr>
        <p:spPr>
          <a:xfrm>
            <a:off x="787104" y="3364644"/>
            <a:ext cx="6373495" cy="833562"/>
          </a:xfrm>
          <a:prstGeom prst="rect">
            <a:avLst/>
          </a:prstGeom>
        </p:spPr>
        <p:txBody>
          <a:bodyPr wrap="square" lIns="0" tIns="0" rIns="0" bIns="0">
            <a:spAutoFit/>
          </a:bodyPr>
          <a:lstStyle>
            <a:lvl1pPr>
              <a:lnSpc>
                <a:spcPts val="6500"/>
              </a:lnSpc>
              <a:defRPr sz="6500" b="1">
                <a:solidFill>
                  <a:schemeClr val="bg1"/>
                </a:solidFill>
              </a:defRPr>
            </a:lvl1pPr>
          </a:lstStyle>
          <a:p>
            <a:r>
              <a:rPr lang="en-GB" dirty="0"/>
              <a:t>Courier</a:t>
            </a:r>
            <a:endParaRPr dirty="0"/>
          </a:p>
        </p:txBody>
      </p:sp>
      <p:pic>
        <p:nvPicPr>
          <p:cNvPr id="10" name="Picture 9" descr="A close up of a card&#10;&#10;Description automatically generated">
            <a:extLst>
              <a:ext uri="{FF2B5EF4-FFF2-40B4-BE49-F238E27FC236}">
                <a16:creationId xmlns:a16="http://schemas.microsoft.com/office/drawing/2014/main" id="{15E85885-5D62-B64D-8523-68AC769C15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28709" y="6018551"/>
            <a:ext cx="1200150" cy="1215686"/>
          </a:xfrm>
          <a:prstGeom prst="rect">
            <a:avLst/>
          </a:prstGeom>
        </p:spPr>
      </p:pic>
    </p:spTree>
    <p:extLst>
      <p:ext uri="{BB962C8B-B14F-4D97-AF65-F5344CB8AC3E}">
        <p14:creationId xmlns:p14="http://schemas.microsoft.com/office/powerpoint/2010/main" val="379935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Slide - MAIL">
    <p:bg>
      <p:bgPr>
        <a:solidFill>
          <a:schemeClr val="tx1"/>
        </a:solidFill>
        <a:effectLst/>
      </p:bgPr>
    </p:bg>
    <p:spTree>
      <p:nvGrpSpPr>
        <p:cNvPr id="1" name=""/>
        <p:cNvGrpSpPr/>
        <p:nvPr/>
      </p:nvGrpSpPr>
      <p:grpSpPr>
        <a:xfrm>
          <a:off x="0" y="0"/>
          <a:ext cx="0" cy="0"/>
          <a:chOff x="0" y="0"/>
          <a:chExt cx="0" cy="0"/>
        </a:xfrm>
      </p:grpSpPr>
      <p:pic>
        <p:nvPicPr>
          <p:cNvPr id="4" name="Picture 3" descr="A person sitting in front of a mirror posing for the camera&#10;&#10;Description automatically generated">
            <a:extLst>
              <a:ext uri="{FF2B5EF4-FFF2-40B4-BE49-F238E27FC236}">
                <a16:creationId xmlns:a16="http://schemas.microsoft.com/office/drawing/2014/main" id="{89EB5AB3-A847-7D46-BF46-279DEB1BBA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38" t="1112" r="3838" b="1112"/>
          <a:stretch/>
        </p:blipFill>
        <p:spPr>
          <a:xfrm>
            <a:off x="0" y="10287"/>
            <a:ext cx="10693400" cy="7542276"/>
          </a:xfrm>
          <a:prstGeom prst="rect">
            <a:avLst/>
          </a:prstGeom>
        </p:spPr>
      </p:pic>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9" name="Holder 2">
            <a:extLst>
              <a:ext uri="{FF2B5EF4-FFF2-40B4-BE49-F238E27FC236}">
                <a16:creationId xmlns:a16="http://schemas.microsoft.com/office/drawing/2014/main" id="{A452A27F-2138-8543-B984-FF583069E838}"/>
              </a:ext>
            </a:extLst>
          </p:cNvPr>
          <p:cNvSpPr>
            <a:spLocks noGrp="1"/>
          </p:cNvSpPr>
          <p:nvPr>
            <p:ph type="ctrTitle" hasCustomPrompt="1"/>
          </p:nvPr>
        </p:nvSpPr>
        <p:spPr>
          <a:xfrm>
            <a:off x="787104" y="2931572"/>
            <a:ext cx="6373495" cy="1667123"/>
          </a:xfrm>
          <a:prstGeom prst="rect">
            <a:avLst/>
          </a:prstGeom>
        </p:spPr>
        <p:txBody>
          <a:bodyPr wrap="square" lIns="0" tIns="0" rIns="0" bIns="0">
            <a:spAutoFit/>
          </a:bodyPr>
          <a:lstStyle>
            <a:lvl1pPr>
              <a:lnSpc>
                <a:spcPts val="6500"/>
              </a:lnSpc>
              <a:defRPr sz="6500" b="1">
                <a:solidFill>
                  <a:schemeClr val="bg1"/>
                </a:solidFill>
              </a:defRPr>
            </a:lvl1pPr>
          </a:lstStyle>
          <a:p>
            <a:r>
              <a:rPr lang="en-GB" dirty="0"/>
              <a:t>Mail &amp;</a:t>
            </a:r>
            <a:br>
              <a:rPr lang="en-GB" dirty="0"/>
            </a:br>
            <a:r>
              <a:rPr lang="en-GB" dirty="0"/>
              <a:t>Fulfilment</a:t>
            </a:r>
            <a:endParaRPr dirty="0"/>
          </a:p>
        </p:txBody>
      </p:sp>
      <p:pic>
        <p:nvPicPr>
          <p:cNvPr id="10" name="Picture 9" descr="A close up of a card&#10;&#10;Description automatically generated">
            <a:extLst>
              <a:ext uri="{FF2B5EF4-FFF2-40B4-BE49-F238E27FC236}">
                <a16:creationId xmlns:a16="http://schemas.microsoft.com/office/drawing/2014/main" id="{B0AD4407-487C-3A4E-9B5D-F3ED421E4A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28709" y="6018551"/>
            <a:ext cx="1200150" cy="1215686"/>
          </a:xfrm>
          <a:prstGeom prst="rect">
            <a:avLst/>
          </a:prstGeom>
        </p:spPr>
      </p:pic>
    </p:spTree>
    <p:extLst>
      <p:ext uri="{BB962C8B-B14F-4D97-AF65-F5344CB8AC3E}">
        <p14:creationId xmlns:p14="http://schemas.microsoft.com/office/powerpoint/2010/main" val="405426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Slide - Generic">
    <p:bg>
      <p:bgPr>
        <a:solidFill>
          <a:schemeClr val="tx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9" name="Holder 2">
            <a:extLst>
              <a:ext uri="{FF2B5EF4-FFF2-40B4-BE49-F238E27FC236}">
                <a16:creationId xmlns:a16="http://schemas.microsoft.com/office/drawing/2014/main" id="{A452A27F-2138-8543-B984-FF583069E838}"/>
              </a:ext>
            </a:extLst>
          </p:cNvPr>
          <p:cNvSpPr>
            <a:spLocks noGrp="1"/>
          </p:cNvSpPr>
          <p:nvPr>
            <p:ph type="ctrTitle" hasCustomPrompt="1"/>
          </p:nvPr>
        </p:nvSpPr>
        <p:spPr>
          <a:xfrm>
            <a:off x="627616" y="3197386"/>
            <a:ext cx="6373495" cy="833562"/>
          </a:xfrm>
          <a:prstGeom prst="rect">
            <a:avLst/>
          </a:prstGeom>
        </p:spPr>
        <p:txBody>
          <a:bodyPr wrap="square" lIns="0" tIns="0" rIns="0" bIns="0">
            <a:spAutoFit/>
          </a:bodyPr>
          <a:lstStyle>
            <a:lvl1pPr>
              <a:lnSpc>
                <a:spcPts val="6500"/>
              </a:lnSpc>
              <a:defRPr sz="6500" b="1">
                <a:solidFill>
                  <a:schemeClr val="bg1"/>
                </a:solidFill>
              </a:defRPr>
            </a:lvl1pPr>
          </a:lstStyle>
          <a:p>
            <a:r>
              <a:rPr lang="en-GB" dirty="0"/>
              <a:t>Generic</a:t>
            </a:r>
            <a:endParaRPr dirty="0"/>
          </a:p>
        </p:txBody>
      </p:sp>
      <p:pic>
        <p:nvPicPr>
          <p:cNvPr id="7" name="Picture 6" descr="A close up of a card&#10;&#10;Description automatically generated">
            <a:extLst>
              <a:ext uri="{FF2B5EF4-FFF2-40B4-BE49-F238E27FC236}">
                <a16:creationId xmlns:a16="http://schemas.microsoft.com/office/drawing/2014/main" id="{B0E0759D-DF1B-E24C-8A7B-4D3F5A4C4F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8709" y="5561351"/>
            <a:ext cx="1200150" cy="1215686"/>
          </a:xfrm>
          <a:prstGeom prst="rect">
            <a:avLst/>
          </a:prstGeom>
        </p:spPr>
      </p:pic>
    </p:spTree>
    <p:extLst>
      <p:ext uri="{BB962C8B-B14F-4D97-AF65-F5344CB8AC3E}">
        <p14:creationId xmlns:p14="http://schemas.microsoft.com/office/powerpoint/2010/main" val="309282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23031"/>
                </a:solidFill>
                <a:latin typeface="Trebuchet MS"/>
                <a:cs typeface="Trebuchet MS"/>
              </a:defRPr>
            </a:lvl1pPr>
          </a:lstStyle>
          <a:p>
            <a:endParaRPr dirty="0"/>
          </a:p>
        </p:txBody>
      </p:sp>
      <p:sp>
        <p:nvSpPr>
          <p:cNvPr id="3" name="Holder 3"/>
          <p:cNvSpPr>
            <a:spLocks noGrp="1"/>
          </p:cNvSpPr>
          <p:nvPr>
            <p:ph type="body" idx="1"/>
          </p:nvPr>
        </p:nvSpPr>
        <p:spPr>
          <a:xfrm>
            <a:off x="534670" y="1739455"/>
            <a:ext cx="9624060" cy="276999"/>
          </a:xfrm>
          <a:prstGeom prst="rect">
            <a:avLst/>
          </a:prstGeom>
        </p:spPr>
        <p:txBody>
          <a:bodyPr lIns="0" tIns="0" rIns="0" bIns="0"/>
          <a:lstStyle>
            <a:lvl1pPr>
              <a:defRPr/>
            </a:lvl1pPr>
          </a:lstStyle>
          <a:p>
            <a:endParaRPr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16" name="Picture 15" descr="A close up of a sign&#10;&#10;Description automatically generated">
            <a:extLst>
              <a:ext uri="{FF2B5EF4-FFF2-40B4-BE49-F238E27FC236}">
                <a16:creationId xmlns:a16="http://schemas.microsoft.com/office/drawing/2014/main" id="{B8A402CF-BD8D-074F-AC35-CE091C0B5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00" y="545613"/>
            <a:ext cx="2209800" cy="274763"/>
          </a:xfrm>
          <a:prstGeom prst="rect">
            <a:avLst/>
          </a:prstGeom>
        </p:spPr>
      </p:pic>
      <p:sp>
        <p:nvSpPr>
          <p:cNvPr id="17" name="Holder 3">
            <a:extLst>
              <a:ext uri="{FF2B5EF4-FFF2-40B4-BE49-F238E27FC236}">
                <a16:creationId xmlns:a16="http://schemas.microsoft.com/office/drawing/2014/main" id="{606A1E6C-63B9-B047-8460-226A6F18E3D4}"/>
              </a:ext>
            </a:extLst>
          </p:cNvPr>
          <p:cNvSpPr>
            <a:spLocks noGrp="1"/>
          </p:cNvSpPr>
          <p:nvPr>
            <p:ph type="body" idx="11" hasCustomPrompt="1"/>
          </p:nvPr>
        </p:nvSpPr>
        <p:spPr>
          <a:xfrm>
            <a:off x="527300" y="2462295"/>
            <a:ext cx="9638798" cy="4138530"/>
          </a:xfrm>
          <a:prstGeom prst="rect">
            <a:avLst/>
          </a:prstGeom>
        </p:spPr>
        <p:txBody>
          <a:bodyPr lIns="0" tIns="0" rIns="0" bIns="0"/>
          <a:lstStyle>
            <a:lvl1pPr marL="0" marR="0" indent="0" defTabSz="914400" eaLnBrk="1" fontAlgn="auto" latinLnBrk="0" hangingPunct="1">
              <a:lnSpc>
                <a:spcPct val="100000"/>
              </a:lnSpc>
              <a:spcBef>
                <a:spcPts val="0"/>
              </a:spcBef>
              <a:spcAft>
                <a:spcPts val="0"/>
              </a:spcAft>
              <a:buClrTx/>
              <a:buSzTx/>
              <a:buFontTx/>
              <a:buNone/>
              <a:tabLst/>
              <a:defRPr sz="1400">
                <a:solidFill>
                  <a:schemeClr val="tx1"/>
                </a:solidFill>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This is where the main content sits in Arial.</a:t>
            </a:r>
          </a:p>
        </p:txBody>
      </p:sp>
      <p:sp>
        <p:nvSpPr>
          <p:cNvPr id="10" name="Text Placeholder 4">
            <a:extLst>
              <a:ext uri="{FF2B5EF4-FFF2-40B4-BE49-F238E27FC236}">
                <a16:creationId xmlns:a16="http://schemas.microsoft.com/office/drawing/2014/main" id="{000555DF-1585-134B-803A-3D5AD99FB213}"/>
              </a:ext>
            </a:extLst>
          </p:cNvPr>
          <p:cNvSpPr>
            <a:spLocks noGrp="1"/>
          </p:cNvSpPr>
          <p:nvPr>
            <p:ph type="body" sz="quarter" idx="12" hasCustomPrompt="1"/>
          </p:nvPr>
        </p:nvSpPr>
        <p:spPr>
          <a:xfrm>
            <a:off x="6758508" y="482584"/>
            <a:ext cx="3486150" cy="407987"/>
          </a:xfrm>
          <a:prstGeom prst="rect">
            <a:avLst/>
          </a:prstGeom>
        </p:spPr>
        <p:txBody>
          <a:bodyPr anchor="b"/>
          <a:lstStyle>
            <a:lvl1pPr algn="r">
              <a:defRPr sz="1400" b="1">
                <a:solidFill>
                  <a:schemeClr val="accent1"/>
                </a:solidFill>
              </a:defRPr>
            </a:lvl1pPr>
            <a:lvl2pPr algn="r">
              <a:defRPr sz="1400" b="1">
                <a:solidFill>
                  <a:schemeClr val="accent1"/>
                </a:solidFill>
              </a:defRPr>
            </a:lvl2pPr>
            <a:lvl3pPr algn="r">
              <a:defRPr sz="1400" b="1">
                <a:solidFill>
                  <a:schemeClr val="accent1"/>
                </a:solidFill>
              </a:defRPr>
            </a:lvl3pPr>
            <a:lvl4pPr algn="r">
              <a:defRPr sz="1400" b="1">
                <a:solidFill>
                  <a:schemeClr val="accent1"/>
                </a:solidFill>
              </a:defRPr>
            </a:lvl4pPr>
            <a:lvl5pPr algn="r">
              <a:defRPr sz="1400" b="1">
                <a:solidFill>
                  <a:schemeClr val="accent1"/>
                </a:solidFill>
              </a:defRPr>
            </a:lvl5pPr>
          </a:lstStyle>
          <a:p>
            <a:pPr lvl="0"/>
            <a:r>
              <a:rPr lang="en-GB" dirty="0"/>
              <a:t>Optional section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23031"/>
                </a:solidFill>
                <a:latin typeface="Trebuchet MS"/>
                <a:cs typeface="Trebuchet MS"/>
              </a:defRPr>
            </a:lvl1pPr>
          </a:lstStyle>
          <a:p>
            <a:endParaRPr dirty="0"/>
          </a:p>
        </p:txBody>
      </p:sp>
      <p:sp>
        <p:nvSpPr>
          <p:cNvPr id="3" name="Holder 3"/>
          <p:cNvSpPr>
            <a:spLocks noGrp="1"/>
          </p:cNvSpPr>
          <p:nvPr>
            <p:ph type="body" idx="1"/>
          </p:nvPr>
        </p:nvSpPr>
        <p:spPr>
          <a:xfrm>
            <a:off x="534670" y="1739456"/>
            <a:ext cx="4583430" cy="1127570"/>
          </a:xfrm>
          <a:prstGeom prst="rect">
            <a:avLst/>
          </a:prstGeom>
        </p:spPr>
        <p:txBody>
          <a:bodyPr lIns="0" tIns="0" rIns="0" bIns="0"/>
          <a:lstStyle>
            <a:lvl1pPr>
              <a:defRPr/>
            </a:lvl1pPr>
          </a:lstStyle>
          <a:p>
            <a:endParaRPr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Holder 3">
            <a:extLst>
              <a:ext uri="{FF2B5EF4-FFF2-40B4-BE49-F238E27FC236}">
                <a16:creationId xmlns:a16="http://schemas.microsoft.com/office/drawing/2014/main" id="{AC2E9645-1661-2A43-8E93-430B947B9F67}"/>
              </a:ext>
            </a:extLst>
          </p:cNvPr>
          <p:cNvSpPr>
            <a:spLocks noGrp="1"/>
          </p:cNvSpPr>
          <p:nvPr>
            <p:ph type="body" idx="10"/>
          </p:nvPr>
        </p:nvSpPr>
        <p:spPr>
          <a:xfrm>
            <a:off x="5575303" y="1739456"/>
            <a:ext cx="4597008" cy="1127570"/>
          </a:xfrm>
          <a:prstGeom prst="rect">
            <a:avLst/>
          </a:prstGeom>
        </p:spPr>
        <p:txBody>
          <a:bodyPr lIns="0" tIns="0" rIns="0" bIns="0"/>
          <a:lstStyle>
            <a:lvl1pPr>
              <a:defRPr/>
            </a:lvl1pPr>
          </a:lstStyle>
          <a:p>
            <a:endParaRPr dirty="0"/>
          </a:p>
        </p:txBody>
      </p:sp>
      <p:pic>
        <p:nvPicPr>
          <p:cNvPr id="8" name="Picture 7" descr="A close up of a sign&#10;&#10;Description automatically generated">
            <a:extLst>
              <a:ext uri="{FF2B5EF4-FFF2-40B4-BE49-F238E27FC236}">
                <a16:creationId xmlns:a16="http://schemas.microsoft.com/office/drawing/2014/main" id="{B16BB3DE-8549-9B41-91B0-90E7FEF44A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00" y="545613"/>
            <a:ext cx="2209800" cy="274763"/>
          </a:xfrm>
          <a:prstGeom prst="rect">
            <a:avLst/>
          </a:prstGeom>
        </p:spPr>
      </p:pic>
      <p:sp>
        <p:nvSpPr>
          <p:cNvPr id="9" name="Holder 3">
            <a:extLst>
              <a:ext uri="{FF2B5EF4-FFF2-40B4-BE49-F238E27FC236}">
                <a16:creationId xmlns:a16="http://schemas.microsoft.com/office/drawing/2014/main" id="{B5D224AD-E29B-D34B-AEBE-CB0D2CC2F343}"/>
              </a:ext>
            </a:extLst>
          </p:cNvPr>
          <p:cNvSpPr>
            <a:spLocks noGrp="1"/>
          </p:cNvSpPr>
          <p:nvPr>
            <p:ph type="body" idx="11" hasCustomPrompt="1"/>
          </p:nvPr>
        </p:nvSpPr>
        <p:spPr>
          <a:xfrm>
            <a:off x="534670" y="3071759"/>
            <a:ext cx="4583430" cy="3529066"/>
          </a:xfrm>
          <a:prstGeom prst="rect">
            <a:avLst/>
          </a:prstGeom>
        </p:spPr>
        <p:txBody>
          <a:bodyPr lIns="0" tIns="0" rIns="0" bIns="0"/>
          <a:lstStyle>
            <a:lvl1pPr marL="0" marR="0" indent="0" defTabSz="914400" eaLnBrk="1" fontAlgn="auto" latinLnBrk="0" hangingPunct="1">
              <a:lnSpc>
                <a:spcPct val="100000"/>
              </a:lnSpc>
              <a:spcBef>
                <a:spcPts val="0"/>
              </a:spcBef>
              <a:spcAft>
                <a:spcPts val="0"/>
              </a:spcAft>
              <a:buClrTx/>
              <a:buSzTx/>
              <a:buFontTx/>
              <a:buNone/>
              <a:tabLst/>
              <a:defRPr sz="1400">
                <a:solidFill>
                  <a:schemeClr val="tx1"/>
                </a:solidFill>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This is where the main content sits in Arial.</a:t>
            </a:r>
          </a:p>
        </p:txBody>
      </p:sp>
      <p:sp>
        <p:nvSpPr>
          <p:cNvPr id="10" name="Holder 3">
            <a:extLst>
              <a:ext uri="{FF2B5EF4-FFF2-40B4-BE49-F238E27FC236}">
                <a16:creationId xmlns:a16="http://schemas.microsoft.com/office/drawing/2014/main" id="{11D6C520-B1C3-674B-A4C4-1F47DAFEE671}"/>
              </a:ext>
            </a:extLst>
          </p:cNvPr>
          <p:cNvSpPr>
            <a:spLocks noGrp="1"/>
          </p:cNvSpPr>
          <p:nvPr>
            <p:ph type="body" idx="12" hasCustomPrompt="1"/>
          </p:nvPr>
        </p:nvSpPr>
        <p:spPr>
          <a:xfrm>
            <a:off x="5575303" y="3071759"/>
            <a:ext cx="4590796" cy="3529066"/>
          </a:xfrm>
          <a:prstGeom prst="rect">
            <a:avLst/>
          </a:prstGeom>
        </p:spPr>
        <p:txBody>
          <a:bodyPr lIns="0" tIns="0" rIns="0" bIns="0"/>
          <a:lstStyle>
            <a:lvl1pPr marL="0" marR="0" indent="0" defTabSz="914400" eaLnBrk="1" fontAlgn="auto" latinLnBrk="0" hangingPunct="1">
              <a:lnSpc>
                <a:spcPct val="100000"/>
              </a:lnSpc>
              <a:spcBef>
                <a:spcPts val="0"/>
              </a:spcBef>
              <a:spcAft>
                <a:spcPts val="0"/>
              </a:spcAft>
              <a:buClrTx/>
              <a:buSzTx/>
              <a:buFontTx/>
              <a:buNone/>
              <a:tabLst/>
              <a:defRPr sz="1400">
                <a:solidFill>
                  <a:schemeClr val="tx1"/>
                </a:solidFill>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This is where the main content sits in Arial.</a:t>
            </a:r>
          </a:p>
        </p:txBody>
      </p:sp>
    </p:spTree>
    <p:extLst>
      <p:ext uri="{BB962C8B-B14F-4D97-AF65-F5344CB8AC3E}">
        <p14:creationId xmlns:p14="http://schemas.microsoft.com/office/powerpoint/2010/main" val="263394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3 width">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1B159B8-00A7-1445-AE1F-1DFC4B435294}"/>
              </a:ext>
              <a:ext uri="{C183D7F6-B498-43B3-948B-1728B52AA6E4}">
                <adec:decorative xmlns:adec="http://schemas.microsoft.com/office/drawing/2017/decorative" val="0"/>
              </a:ext>
            </a:extLst>
          </p:cNvPr>
          <p:cNvSpPr>
            <a:spLocks noGrp="1"/>
          </p:cNvSpPr>
          <p:nvPr>
            <p:ph type="pic" sz="quarter" idx="10"/>
          </p:nvPr>
        </p:nvSpPr>
        <p:spPr>
          <a:xfrm>
            <a:off x="7556500" y="1"/>
            <a:ext cx="3136900" cy="7019924"/>
          </a:xfrm>
          <a:prstGeom prst="rect">
            <a:avLst/>
          </a:prstGeom>
        </p:spPr>
        <p:txBody>
          <a:bodyPr/>
          <a:lstStyle/>
          <a:p>
            <a:endParaRPr lang="en-US" dirty="0"/>
          </a:p>
        </p:txBody>
      </p:sp>
      <p:sp>
        <p:nvSpPr>
          <p:cNvPr id="2" name="Holder 2"/>
          <p:cNvSpPr>
            <a:spLocks noGrp="1"/>
          </p:cNvSpPr>
          <p:nvPr>
            <p:ph type="title"/>
          </p:nvPr>
        </p:nvSpPr>
        <p:spPr>
          <a:xfrm>
            <a:off x="527301" y="1166804"/>
            <a:ext cx="6724400" cy="406400"/>
          </a:xfrm>
        </p:spPr>
        <p:txBody>
          <a:bodyPr lIns="0" tIns="0" rIns="0" bIns="0"/>
          <a:lstStyle>
            <a:lvl1pPr>
              <a:defRPr sz="2500" b="1" i="0">
                <a:solidFill>
                  <a:srgbClr val="323031"/>
                </a:solidFill>
                <a:latin typeface="Trebuchet MS"/>
                <a:cs typeface="Trebuchet MS"/>
              </a:defRPr>
            </a:lvl1pPr>
          </a:lstStyle>
          <a:p>
            <a:endParaRPr dirty="0"/>
          </a:p>
        </p:txBody>
      </p:sp>
      <p:sp>
        <p:nvSpPr>
          <p:cNvPr id="3" name="Holder 3"/>
          <p:cNvSpPr>
            <a:spLocks noGrp="1"/>
          </p:cNvSpPr>
          <p:nvPr>
            <p:ph type="body" idx="1" hasCustomPrompt="1"/>
          </p:nvPr>
        </p:nvSpPr>
        <p:spPr>
          <a:xfrm>
            <a:off x="534670" y="1739456"/>
            <a:ext cx="6717030" cy="1889570"/>
          </a:xfrm>
          <a:prstGeom prst="rect">
            <a:avLst/>
          </a:prstGeom>
        </p:spPr>
        <p:txBody>
          <a:bodyPr lIns="0" tIns="0" rIns="0" bIns="0"/>
          <a:lstStyle>
            <a:lvl1pPr marL="0" marR="0" indent="0" defTabSz="914400" eaLnBrk="1" fontAlgn="auto" latinLnBrk="0" hangingPunct="1">
              <a:lnSpc>
                <a:spcPct val="100000"/>
              </a:lnSpc>
              <a:spcBef>
                <a:spcPts val="0"/>
              </a:spcBef>
              <a:spcAft>
                <a:spcPts val="0"/>
              </a:spcAft>
              <a:buClrTx/>
              <a:buSzTx/>
              <a:buFontTx/>
              <a:buNone/>
              <a:tab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Into sentence goes here in Trebuchet.</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8" name="Picture 7" descr="A close up of a sign&#10;&#10;Description automatically generated">
            <a:extLst>
              <a:ext uri="{FF2B5EF4-FFF2-40B4-BE49-F238E27FC236}">
                <a16:creationId xmlns:a16="http://schemas.microsoft.com/office/drawing/2014/main" id="{D3DB55E0-F701-394E-9020-37DCE11BB6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00" y="545613"/>
            <a:ext cx="2209800" cy="274763"/>
          </a:xfrm>
          <a:prstGeom prst="rect">
            <a:avLst/>
          </a:prstGeom>
        </p:spPr>
      </p:pic>
      <p:sp>
        <p:nvSpPr>
          <p:cNvPr id="9" name="Holder 3">
            <a:extLst>
              <a:ext uri="{FF2B5EF4-FFF2-40B4-BE49-F238E27FC236}">
                <a16:creationId xmlns:a16="http://schemas.microsoft.com/office/drawing/2014/main" id="{352952DE-0A4F-944E-8AF6-0DE48216DA06}"/>
              </a:ext>
            </a:extLst>
          </p:cNvPr>
          <p:cNvSpPr>
            <a:spLocks noGrp="1"/>
          </p:cNvSpPr>
          <p:nvPr>
            <p:ph type="body" idx="11" hasCustomPrompt="1"/>
          </p:nvPr>
        </p:nvSpPr>
        <p:spPr>
          <a:xfrm>
            <a:off x="534670" y="3833759"/>
            <a:ext cx="6717030" cy="1889570"/>
          </a:xfrm>
          <a:prstGeom prst="rect">
            <a:avLst/>
          </a:prstGeom>
        </p:spPr>
        <p:txBody>
          <a:bodyPr lIns="0" tIns="0" rIns="0" bIns="0"/>
          <a:lstStyle>
            <a:lvl1pPr marL="0" marR="0" indent="0" defTabSz="914400" eaLnBrk="1" fontAlgn="auto" latinLnBrk="0" hangingPunct="1">
              <a:lnSpc>
                <a:spcPct val="100000"/>
              </a:lnSpc>
              <a:spcBef>
                <a:spcPts val="0"/>
              </a:spcBef>
              <a:spcAft>
                <a:spcPts val="0"/>
              </a:spcAft>
              <a:buClrTx/>
              <a:buSzTx/>
              <a:buFontTx/>
              <a:buNone/>
              <a:tabLst/>
              <a:defRPr sz="1400">
                <a:solidFill>
                  <a:schemeClr val="tx1"/>
                </a:solidFill>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This is where the main content sits in Arial.</a:t>
            </a:r>
          </a:p>
        </p:txBody>
      </p:sp>
    </p:spTree>
    <p:extLst>
      <p:ext uri="{BB962C8B-B14F-4D97-AF65-F5344CB8AC3E}">
        <p14:creationId xmlns:p14="http://schemas.microsoft.com/office/powerpoint/2010/main" val="408374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centurion@missionexpress.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7022465"/>
            <a:ext cx="10692130" cy="540385"/>
          </a:xfrm>
          <a:custGeom>
            <a:avLst/>
            <a:gdLst/>
            <a:ahLst/>
            <a:cxnLst/>
            <a:rect l="l" t="t" r="r" b="b"/>
            <a:pathLst>
              <a:path w="10692130" h="540384">
                <a:moveTo>
                  <a:pt x="0" y="540003"/>
                </a:moveTo>
                <a:lnTo>
                  <a:pt x="10692003" y="540003"/>
                </a:lnTo>
                <a:lnTo>
                  <a:pt x="10692003" y="0"/>
                </a:lnTo>
                <a:lnTo>
                  <a:pt x="0" y="0"/>
                </a:lnTo>
                <a:lnTo>
                  <a:pt x="0" y="540003"/>
                </a:lnTo>
                <a:close/>
              </a:path>
            </a:pathLst>
          </a:custGeom>
          <a:solidFill>
            <a:srgbClr val="323031"/>
          </a:solidFill>
        </p:spPr>
        <p:txBody>
          <a:bodyPr wrap="square" lIns="0" tIns="0" rIns="0" bIns="0" rtlCol="0"/>
          <a:lstStyle/>
          <a:p>
            <a:endParaRPr/>
          </a:p>
        </p:txBody>
      </p:sp>
      <p:sp>
        <p:nvSpPr>
          <p:cNvPr id="2" name="Holder 2"/>
          <p:cNvSpPr>
            <a:spLocks noGrp="1"/>
          </p:cNvSpPr>
          <p:nvPr>
            <p:ph type="title"/>
          </p:nvPr>
        </p:nvSpPr>
        <p:spPr>
          <a:xfrm>
            <a:off x="527300" y="1166804"/>
            <a:ext cx="9638799" cy="406400"/>
          </a:xfrm>
          <a:prstGeom prst="rect">
            <a:avLst/>
          </a:prstGeom>
        </p:spPr>
        <p:txBody>
          <a:bodyPr wrap="square" lIns="0" tIns="0" rIns="0" bIns="0">
            <a:spAutoFit/>
          </a:bodyPr>
          <a:lstStyle>
            <a:lvl1pPr>
              <a:defRPr sz="2500" b="1" i="0">
                <a:solidFill>
                  <a:srgbClr val="323031"/>
                </a:solidFill>
                <a:latin typeface="Trebuchet MS"/>
                <a:cs typeface="Trebuchet MS"/>
              </a:defRPr>
            </a:lvl1pPr>
          </a:lstStyle>
          <a:p>
            <a:endParaRPr dirty="0"/>
          </a:p>
        </p:txBody>
      </p:sp>
      <p:sp>
        <p:nvSpPr>
          <p:cNvPr id="6" name="Holder 6"/>
          <p:cNvSpPr>
            <a:spLocks noGrp="1"/>
          </p:cNvSpPr>
          <p:nvPr>
            <p:ph type="sldNum" sz="quarter" idx="7"/>
          </p:nvPr>
        </p:nvSpPr>
        <p:spPr>
          <a:xfrm>
            <a:off x="8089900" y="123825"/>
            <a:ext cx="2459482" cy="153888"/>
          </a:xfrm>
          <a:prstGeom prst="rect">
            <a:avLst/>
          </a:prstGeom>
        </p:spPr>
        <p:txBody>
          <a:bodyPr wrap="square" lIns="0" tIns="0" rIns="0" bIns="0">
            <a:spAutoFit/>
          </a:bodyPr>
          <a:lstStyle>
            <a:lvl1pPr algn="r">
              <a:defRPr sz="1000">
                <a:solidFill>
                  <a:schemeClr val="tx1"/>
                </a:solidFill>
              </a:defRPr>
            </a:lvl1pPr>
          </a:lstStyle>
          <a:p>
            <a:fld id="{B6F15528-21DE-4FAA-801E-634DDDAF4B2B}" type="slidenum">
              <a:rPr lang="en-GB" smtClean="0"/>
              <a:pPr/>
              <a:t>‹#›</a:t>
            </a:fld>
            <a:endParaRPr lang="en-GB"/>
          </a:p>
        </p:txBody>
      </p:sp>
      <p:pic>
        <p:nvPicPr>
          <p:cNvPr id="8" name="Picture 7" descr="A picture containing drawing&#10;&#10;Description automatically generated">
            <a:extLst>
              <a:ext uri="{FF2B5EF4-FFF2-40B4-BE49-F238E27FC236}">
                <a16:creationId xmlns:a16="http://schemas.microsoft.com/office/drawing/2014/main" id="{55F92020-3217-BA41-9C6D-C54AEC79955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81606" y="7205182"/>
            <a:ext cx="170763" cy="170021"/>
          </a:xfrm>
          <a:prstGeom prst="rect">
            <a:avLst/>
          </a:prstGeom>
        </p:spPr>
      </p:pic>
      <p:sp>
        <p:nvSpPr>
          <p:cNvPr id="9" name="TextBox 8">
            <a:extLst>
              <a:ext uri="{FF2B5EF4-FFF2-40B4-BE49-F238E27FC236}">
                <a16:creationId xmlns:a16="http://schemas.microsoft.com/office/drawing/2014/main" id="{2ADD0010-B842-E549-8D81-7713D0F762C6}"/>
              </a:ext>
            </a:extLst>
          </p:cNvPr>
          <p:cNvSpPr txBox="1"/>
          <p:nvPr userDrawn="1"/>
        </p:nvSpPr>
        <p:spPr>
          <a:xfrm>
            <a:off x="487385" y="7151693"/>
            <a:ext cx="397383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effectLst/>
                <a:latin typeface="+mn-lt"/>
                <a:ea typeface="+mn-ea"/>
                <a:cs typeface="+mn-cs"/>
              </a:rPr>
              <a:t>Call us: 020 8917 1299</a:t>
            </a:r>
            <a:endParaRPr lang="en-US" sz="1200" dirty="0">
              <a:solidFill>
                <a:schemeClr val="bg1"/>
              </a:solidFill>
            </a:endParaRPr>
          </a:p>
        </p:txBody>
      </p:sp>
      <p:sp>
        <p:nvSpPr>
          <p:cNvPr id="11" name="TextBox 10">
            <a:extLst>
              <a:ext uri="{FF2B5EF4-FFF2-40B4-BE49-F238E27FC236}">
                <a16:creationId xmlns:a16="http://schemas.microsoft.com/office/drawing/2014/main" id="{D0236A59-17F5-6F4F-BBA2-C993D0288A52}"/>
              </a:ext>
            </a:extLst>
          </p:cNvPr>
          <p:cNvSpPr txBox="1"/>
          <p:nvPr userDrawn="1"/>
        </p:nvSpPr>
        <p:spPr>
          <a:xfrm>
            <a:off x="6487234" y="7151693"/>
            <a:ext cx="397383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bg1"/>
                </a:solidFill>
                <a:effectLst/>
                <a:latin typeface="+mn-lt"/>
                <a:ea typeface="+mn-ea"/>
                <a:cs typeface="+mn-cs"/>
              </a:rPr>
              <a:t>Email us: </a:t>
            </a:r>
            <a:r>
              <a:rPr lang="en-GB" sz="1200" b="0" i="0" u="none" kern="1200" dirty="0">
                <a:solidFill>
                  <a:schemeClr val="bg1"/>
                </a:solidFill>
                <a:effectLst/>
                <a:latin typeface="+mn-lt"/>
                <a:ea typeface="+mn-ea"/>
                <a:cs typeface="+mn-cs"/>
              </a:rPr>
              <a:t>centurion@missionexpress.com</a:t>
            </a:r>
            <a:endParaRPr lang="en-US" sz="1200" u="none" dirty="0">
              <a:solidFill>
                <a:schemeClr val="bg1"/>
              </a:solidFill>
            </a:endParaRPr>
          </a:p>
        </p:txBody>
      </p:sp>
      <p:sp>
        <p:nvSpPr>
          <p:cNvPr id="13" name="Rectangle 12">
            <a:extLst>
              <a:ext uri="{FF2B5EF4-FFF2-40B4-BE49-F238E27FC236}">
                <a16:creationId xmlns:a16="http://schemas.microsoft.com/office/drawing/2014/main" id="{F747B729-8FFE-CB48-B330-EFFF3E2FDFEB}"/>
              </a:ext>
            </a:extLst>
          </p:cNvPr>
          <p:cNvSpPr/>
          <p:nvPr userDrawn="1"/>
        </p:nvSpPr>
        <p:spPr>
          <a:xfrm>
            <a:off x="5231219" y="3657600"/>
            <a:ext cx="3242930" cy="1541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15"/>
            <a:extLst>
              <a:ext uri="{FF2B5EF4-FFF2-40B4-BE49-F238E27FC236}">
                <a16:creationId xmlns:a16="http://schemas.microsoft.com/office/drawing/2014/main" id="{AC9CE5C4-3BFB-C749-A537-03EA8FC25619}"/>
              </a:ext>
            </a:extLst>
          </p:cNvPr>
          <p:cNvSpPr/>
          <p:nvPr userDrawn="1"/>
        </p:nvSpPr>
        <p:spPr>
          <a:xfrm>
            <a:off x="7141029" y="7084613"/>
            <a:ext cx="3320035" cy="411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B7C3B002-D835-C948-AEC7-EAA4876982C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257881" y="7223910"/>
            <a:ext cx="162057" cy="12718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0" r:id="rId2"/>
    <p:sldLayoutId id="2147483668" r:id="rId3"/>
    <p:sldLayoutId id="2147483671" r:id="rId4"/>
    <p:sldLayoutId id="2147483672" r:id="rId5"/>
    <p:sldLayoutId id="2147483674" r:id="rId6"/>
    <p:sldLayoutId id="2147483662" r:id="rId7"/>
    <p:sldLayoutId id="2147483666" r:id="rId8"/>
    <p:sldLayoutId id="2147483667" r:id="rId9"/>
    <p:sldLayoutId id="2147483665" r:id="rId10"/>
    <p:sldLayoutId id="2147483669" r:id="rId11"/>
    <p:sldLayoutId id="2147483673" r:id="rId12"/>
  </p:sldLayoutIdLst>
  <p:txStyles>
    <p:titleStyle>
      <a:lvl1pPr>
        <a:defRPr>
          <a:latin typeface="+mj-lt"/>
          <a:ea typeface="+mj-ea"/>
          <a:cs typeface="+mj-cs"/>
        </a:defRPr>
      </a:lvl1pPr>
    </p:titleStyle>
    <p:bodyStyle>
      <a:lvl1pPr marL="0">
        <a:defRPr>
          <a:solidFill>
            <a:schemeClr val="accent4"/>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hyperlink" Target="http://www.missionexpress.com/" TargetMode="Externa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36">
            <a:extLst>
              <a:ext uri="{FF2B5EF4-FFF2-40B4-BE49-F238E27FC236}">
                <a16:creationId xmlns:a16="http://schemas.microsoft.com/office/drawing/2014/main" id="{B9A70BD8-9B3C-2243-A446-C393804E2114}"/>
              </a:ext>
            </a:extLst>
          </p:cNvPr>
          <p:cNvSpPr>
            <a:spLocks noGrp="1"/>
          </p:cNvSpPr>
          <p:nvPr>
            <p:ph type="subTitle" idx="4"/>
          </p:nvPr>
        </p:nvSpPr>
        <p:spPr>
          <a:xfrm>
            <a:off x="393701" y="4772025"/>
            <a:ext cx="6373494" cy="553998"/>
          </a:xfrm>
        </p:spPr>
        <p:txBody>
          <a:bodyPr/>
          <a:lstStyle/>
          <a:p>
            <a:r>
              <a:rPr lang="en-GB" i="1" dirty="0"/>
              <a:t>Every delivery. Every customer.</a:t>
            </a:r>
            <a:endParaRPr lang="en-GB" dirty="0"/>
          </a:p>
          <a:p>
            <a:r>
              <a:rPr lang="en-GB" i="1" dirty="0"/>
              <a:t>That’s our mission. Mission Express.</a:t>
            </a:r>
            <a:endParaRPr lang="en-GB" dirty="0"/>
          </a:p>
        </p:txBody>
      </p:sp>
      <p:sp>
        <p:nvSpPr>
          <p:cNvPr id="39" name="Title 38">
            <a:extLst>
              <a:ext uri="{FF2B5EF4-FFF2-40B4-BE49-F238E27FC236}">
                <a16:creationId xmlns:a16="http://schemas.microsoft.com/office/drawing/2014/main" id="{386A111C-7EC4-D04F-AEDA-6E293D25218C}"/>
              </a:ext>
            </a:extLst>
          </p:cNvPr>
          <p:cNvSpPr>
            <a:spLocks noGrp="1"/>
          </p:cNvSpPr>
          <p:nvPr>
            <p:ph type="ctrTitle"/>
          </p:nvPr>
        </p:nvSpPr>
        <p:spPr>
          <a:xfrm>
            <a:off x="393700" y="1969886"/>
            <a:ext cx="6373495" cy="2215991"/>
          </a:xfrm>
        </p:spPr>
        <p:txBody>
          <a:bodyPr anchor="ctr"/>
          <a:lstStyle/>
          <a:p>
            <a:pPr algn="l">
              <a:lnSpc>
                <a:spcPct val="100000"/>
              </a:lnSpc>
            </a:pPr>
            <a:r>
              <a:rPr lang="en-GB" sz="6000" dirty="0"/>
              <a:t>Centurion</a:t>
            </a:r>
            <a:br>
              <a:rPr lang="en-GB" sz="2800" dirty="0"/>
            </a:br>
            <a:r>
              <a:rPr lang="en-GB" sz="2800" dirty="0"/>
              <a:t>Cost effective shipping </a:t>
            </a:r>
            <a:br>
              <a:rPr lang="en-GB" sz="2800" dirty="0"/>
            </a:br>
            <a:r>
              <a:rPr lang="en-GB" sz="2800" dirty="0"/>
              <a:t>to the UK, EU, Australia, Canada and the USA</a:t>
            </a:r>
            <a:endParaRPr lang="en-US" sz="2800" dirty="0"/>
          </a:p>
        </p:txBody>
      </p:sp>
    </p:spTree>
    <p:extLst>
      <p:ext uri="{BB962C8B-B14F-4D97-AF65-F5344CB8AC3E}">
        <p14:creationId xmlns:p14="http://schemas.microsoft.com/office/powerpoint/2010/main" val="3664578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hlinkClick r:id="rId2"/>
            <a:extLst>
              <a:ext uri="{FF2B5EF4-FFF2-40B4-BE49-F238E27FC236}">
                <a16:creationId xmlns:a16="http://schemas.microsoft.com/office/drawing/2014/main" id="{77FED11D-7623-9B44-97C0-4BBBB2990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0559" y="1163267"/>
            <a:ext cx="3638156" cy="2753200"/>
          </a:xfrm>
          <a:prstGeom prst="rect">
            <a:avLst/>
          </a:prstGeom>
        </p:spPr>
      </p:pic>
      <p:pic>
        <p:nvPicPr>
          <p:cNvPr id="28" name="Picture 27" descr="A picture containing drawing, food, light&#10;&#10;Description automatically generated">
            <a:extLst>
              <a:ext uri="{FF2B5EF4-FFF2-40B4-BE49-F238E27FC236}">
                <a16:creationId xmlns:a16="http://schemas.microsoft.com/office/drawing/2014/main" id="{F20F638B-C749-8F4C-A832-71D8421C0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205" y="4697908"/>
            <a:ext cx="1996966" cy="754027"/>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4F44AFA8-5141-9E49-8251-EE692238C8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205" y="6083668"/>
            <a:ext cx="1996966" cy="252117"/>
          </a:xfrm>
          <a:prstGeom prst="rect">
            <a:avLst/>
          </a:prstGeom>
        </p:spPr>
      </p:pic>
      <p:pic>
        <p:nvPicPr>
          <p:cNvPr id="3" name="Picture 2" descr="A close up of a sign&#10;&#10;Description automatically generated">
            <a:hlinkClick r:id="rId2"/>
            <a:extLst>
              <a:ext uri="{FF2B5EF4-FFF2-40B4-BE49-F238E27FC236}">
                <a16:creationId xmlns:a16="http://schemas.microsoft.com/office/drawing/2014/main" id="{681F863C-C02D-9F40-B3BB-9E5662BD41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205" y="1869626"/>
            <a:ext cx="3550095" cy="2046841"/>
          </a:xfrm>
          <a:prstGeom prst="rect">
            <a:avLst/>
          </a:prstGeom>
        </p:spPr>
      </p:pic>
      <p:pic>
        <p:nvPicPr>
          <p:cNvPr id="5" name="Picture 4" descr="A close up of a sign&#10;&#10;Description automatically generated">
            <a:extLst>
              <a:ext uri="{FF2B5EF4-FFF2-40B4-BE49-F238E27FC236}">
                <a16:creationId xmlns:a16="http://schemas.microsoft.com/office/drawing/2014/main" id="{7695DDEF-6C57-7948-B90C-30075B6F9F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0181" y="4418137"/>
            <a:ext cx="3644900" cy="214630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62BF29DA-E83F-FF4E-9746-753928A63E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6700" y="4418137"/>
            <a:ext cx="3644900" cy="21463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FC66A55E-3DC7-9544-A50E-DA532F89D6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8914" y="4418137"/>
            <a:ext cx="3644900" cy="2146300"/>
          </a:xfrm>
          <a:prstGeom prst="rect">
            <a:avLst/>
          </a:prstGeom>
        </p:spPr>
      </p:pic>
    </p:spTree>
    <p:extLst>
      <p:ext uri="{BB962C8B-B14F-4D97-AF65-F5344CB8AC3E}">
        <p14:creationId xmlns:p14="http://schemas.microsoft.com/office/powerpoint/2010/main" val="257960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0A8427-30BA-F346-A882-E837A159263B}"/>
              </a:ext>
            </a:extLst>
          </p:cNvPr>
          <p:cNvSpPr>
            <a:spLocks noGrp="1"/>
          </p:cNvSpPr>
          <p:nvPr>
            <p:ph type="title"/>
          </p:nvPr>
        </p:nvSpPr>
        <p:spPr>
          <a:xfrm>
            <a:off x="527301" y="950260"/>
            <a:ext cx="6724400" cy="585694"/>
          </a:xfrm>
        </p:spPr>
        <p:txBody>
          <a:bodyPr/>
          <a:lstStyle/>
          <a:p>
            <a:r>
              <a:rPr lang="en-US" sz="3600" dirty="0"/>
              <a:t>Centurion – </a:t>
            </a:r>
            <a:r>
              <a:rPr lang="en-US" sz="2400" dirty="0"/>
              <a:t>The E-Commerce Solution	</a:t>
            </a:r>
          </a:p>
        </p:txBody>
      </p:sp>
      <p:sp>
        <p:nvSpPr>
          <p:cNvPr id="5" name="Text Placeholder 4">
            <a:extLst>
              <a:ext uri="{FF2B5EF4-FFF2-40B4-BE49-F238E27FC236}">
                <a16:creationId xmlns:a16="http://schemas.microsoft.com/office/drawing/2014/main" id="{813D5885-3F37-2E4C-BDBA-824C71B655A0}"/>
              </a:ext>
            </a:extLst>
          </p:cNvPr>
          <p:cNvSpPr>
            <a:spLocks noGrp="1"/>
          </p:cNvSpPr>
          <p:nvPr>
            <p:ph type="body" idx="11"/>
          </p:nvPr>
        </p:nvSpPr>
        <p:spPr>
          <a:xfrm>
            <a:off x="534670" y="2020047"/>
            <a:ext cx="6717030" cy="4852893"/>
          </a:xfrm>
        </p:spPr>
        <p:txBody>
          <a:bodyPr lIns="0" tIns="0" rIns="0" bIns="0" anchor="t"/>
          <a:lstStyle/>
          <a:p>
            <a:pPr marL="285750" indent="-285750">
              <a:buFont typeface="Arial" panose="020B0604020202020204" pitchFamily="34" charset="0"/>
              <a:buChar char="•"/>
            </a:pPr>
            <a:r>
              <a:rPr lang="en-GB" dirty="0">
                <a:latin typeface="Arial"/>
                <a:cs typeface="Arial"/>
              </a:rPr>
              <a:t>​UK - Warehouse to Door in 2-3 working days​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EU and USA, Australia and Canada - Warehouse to door in 3-5 working days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​A reliable and trusted service ​​with managed returns/undeliverable service​​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​Technology that seamlessly links to your systems​ and keeps you in control​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​Partner with the best in class local delivery systems​ and postal authorities​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Delivery to the door with non-contact and/or Safe Place protocols​​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​SMS/Text/Email message alert sent free of charge​ (where available)​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Full list of excluded/prohibited items available on request​​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Ideally suited to standard E-Commerce items (clothing, electronics etc.)​​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​Tracked with delivery confirmation​</a:t>
            </a:r>
          </a:p>
          <a:p>
            <a:pPr marL="285750" indent="-285750">
              <a:buFont typeface="Arial" panose="020B0604020202020204" pitchFamily="34" charset="0"/>
              <a:buChar char="•"/>
            </a:pPr>
            <a:endParaRPr lang="en-GB" dirty="0"/>
          </a:p>
        </p:txBody>
      </p:sp>
      <p:pic>
        <p:nvPicPr>
          <p:cNvPr id="9" name="Picture Placeholder 8">
            <a:extLst>
              <a:ext uri="{FF2B5EF4-FFF2-40B4-BE49-F238E27FC236}">
                <a16:creationId xmlns:a16="http://schemas.microsoft.com/office/drawing/2014/main" id="{15E37EF0-C5F3-42F0-BE58-62A06EDCD2D0}"/>
              </a:ext>
            </a:extLst>
          </p:cNvPr>
          <p:cNvPicPr>
            <a:picLocks noGrp="1" noChangeAspect="1"/>
          </p:cNvPicPr>
          <p:nvPr>
            <p:ph type="pic" sz="quarter" idx="10"/>
          </p:nvPr>
        </p:nvPicPr>
        <p:blipFill>
          <a:blip r:embed="rId2"/>
          <a:srcRect l="35087" r="35087"/>
          <a:stretch>
            <a:fillRect/>
          </a:stretch>
        </p:blipFill>
        <p:spPr>
          <a:prstGeom prst="rect">
            <a:avLst/>
          </a:prstGeom>
        </p:spPr>
      </p:pic>
    </p:spTree>
    <p:extLst>
      <p:ext uri="{BB962C8B-B14F-4D97-AF65-F5344CB8AC3E}">
        <p14:creationId xmlns:p14="http://schemas.microsoft.com/office/powerpoint/2010/main" val="420326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C72603-3379-401F-8283-F4FF0D951558}"/>
              </a:ext>
            </a:extLst>
          </p:cNvPr>
          <p:cNvSpPr>
            <a:spLocks noGrp="1"/>
          </p:cNvSpPr>
          <p:nvPr>
            <p:ph type="title"/>
          </p:nvPr>
        </p:nvSpPr>
        <p:spPr>
          <a:xfrm>
            <a:off x="527300" y="1166804"/>
            <a:ext cx="9638799" cy="384721"/>
          </a:xfrm>
        </p:spPr>
        <p:txBody>
          <a:bodyPr/>
          <a:lstStyle/>
          <a:p>
            <a:r>
              <a:rPr lang="en-GB" dirty="0"/>
              <a:t>The E-Commerce service from Mission Express​</a:t>
            </a:r>
          </a:p>
        </p:txBody>
      </p:sp>
      <p:sp>
        <p:nvSpPr>
          <p:cNvPr id="8" name="Text Placeholder 7">
            <a:extLst>
              <a:ext uri="{FF2B5EF4-FFF2-40B4-BE49-F238E27FC236}">
                <a16:creationId xmlns:a16="http://schemas.microsoft.com/office/drawing/2014/main" id="{77AA7347-A0D9-472C-9AAB-A4040E2697A9}"/>
              </a:ext>
            </a:extLst>
          </p:cNvPr>
          <p:cNvSpPr>
            <a:spLocks noGrp="1"/>
          </p:cNvSpPr>
          <p:nvPr>
            <p:ph type="body" idx="11"/>
          </p:nvPr>
        </p:nvSpPr>
        <p:spPr>
          <a:xfrm>
            <a:off x="525100" y="2204384"/>
            <a:ext cx="9638799" cy="3749607"/>
          </a:xfrm>
        </p:spPr>
        <p:txBody>
          <a:bodyPr/>
          <a:lstStyle/>
          <a:p>
            <a:pPr algn="l"/>
            <a:r>
              <a:rPr lang="en-GB" dirty="0">
                <a:latin typeface="+mj-lt"/>
              </a:rPr>
              <a:t>        Destination	1 kilo	2 kilos	3 kilos	     Delivery Aim	Free SMS/Text            Save over 50%*</a:t>
            </a:r>
          </a:p>
          <a:p>
            <a:pPr algn="r"/>
            <a:r>
              <a:rPr lang="en-GB" dirty="0">
                <a:latin typeface="+mj-lt"/>
              </a:rPr>
              <a:t>				</a:t>
            </a:r>
            <a:endParaRPr lang="en-GB" sz="1200" dirty="0">
              <a:latin typeface="+mj-lt"/>
            </a:endParaRPr>
          </a:p>
          <a:p>
            <a:pPr lvl="1" algn="l">
              <a:lnSpc>
                <a:spcPct val="150000"/>
              </a:lnSpc>
            </a:pPr>
            <a:r>
              <a:rPr lang="en-GB" dirty="0"/>
              <a:t>Ireland​	£9.10	£9.10	£9.10	     3-4 days	Yes		Yes</a:t>
            </a:r>
          </a:p>
          <a:p>
            <a:pPr lvl="1" algn="l">
              <a:lnSpc>
                <a:spcPct val="150000"/>
              </a:lnSpc>
            </a:pPr>
            <a:endParaRPr lang="en-GB" dirty="0"/>
          </a:p>
          <a:p>
            <a:pPr lvl="1" algn="l">
              <a:lnSpc>
                <a:spcPct val="150000"/>
              </a:lnSpc>
            </a:pPr>
            <a:r>
              <a:rPr lang="en-GB" dirty="0"/>
              <a:t>France​	£8.90	£9.75	£10.70	     3-4 days	Yes		Yes</a:t>
            </a:r>
          </a:p>
          <a:p>
            <a:pPr lvl="1" algn="l">
              <a:lnSpc>
                <a:spcPct val="150000"/>
              </a:lnSpc>
            </a:pPr>
            <a:r>
              <a:rPr lang="en-GB" dirty="0"/>
              <a:t>	</a:t>
            </a:r>
          </a:p>
          <a:p>
            <a:pPr lvl="1" algn="l">
              <a:lnSpc>
                <a:spcPct val="150000"/>
              </a:lnSpc>
            </a:pPr>
            <a:r>
              <a:rPr lang="en-GB" dirty="0"/>
              <a:t>Germany​	£6.75	£6.75	£7.55	     3-4 days          Yes		Yes</a:t>
            </a:r>
          </a:p>
          <a:p>
            <a:pPr lvl="1" algn="l">
              <a:lnSpc>
                <a:spcPct val="150000"/>
              </a:lnSpc>
            </a:pPr>
            <a:endParaRPr lang="en-GB" dirty="0"/>
          </a:p>
          <a:p>
            <a:pPr lvl="1" algn="l">
              <a:lnSpc>
                <a:spcPct val="150000"/>
              </a:lnSpc>
            </a:pPr>
            <a:r>
              <a:rPr lang="en-GB" dirty="0"/>
              <a:t>USA​		£12.95	£16.55	£19.40	     3-7 days	 Yes		Yes</a:t>
            </a:r>
          </a:p>
          <a:p>
            <a:pPr algn="r"/>
            <a:endParaRPr lang="en-GB" dirty="0"/>
          </a:p>
          <a:p>
            <a:pPr algn="r"/>
            <a:endParaRPr lang="en-GB" dirty="0"/>
          </a:p>
        </p:txBody>
      </p:sp>
      <p:sp>
        <p:nvSpPr>
          <p:cNvPr id="9" name="Text Placeholder 8">
            <a:extLst>
              <a:ext uri="{FF2B5EF4-FFF2-40B4-BE49-F238E27FC236}">
                <a16:creationId xmlns:a16="http://schemas.microsoft.com/office/drawing/2014/main" id="{B7E68B83-B274-4BAF-BC93-9291FAC955D2}"/>
              </a:ext>
            </a:extLst>
          </p:cNvPr>
          <p:cNvSpPr>
            <a:spLocks noGrp="1"/>
          </p:cNvSpPr>
          <p:nvPr>
            <p:ph type="body" sz="quarter" idx="12"/>
          </p:nvPr>
        </p:nvSpPr>
        <p:spPr/>
        <p:txBody>
          <a:bodyPr/>
          <a:lstStyle/>
          <a:p>
            <a:r>
              <a:rPr lang="en-GB" sz="4000" dirty="0"/>
              <a:t>Centurion</a:t>
            </a:r>
          </a:p>
        </p:txBody>
      </p:sp>
      <p:sp>
        <p:nvSpPr>
          <p:cNvPr id="2" name="TextBox 1">
            <a:extLst>
              <a:ext uri="{FF2B5EF4-FFF2-40B4-BE49-F238E27FC236}">
                <a16:creationId xmlns:a16="http://schemas.microsoft.com/office/drawing/2014/main" id="{2223F6C1-F5BA-4273-ABC8-D23CA21803F5}"/>
              </a:ext>
            </a:extLst>
          </p:cNvPr>
          <p:cNvSpPr txBox="1"/>
          <p:nvPr/>
        </p:nvSpPr>
        <p:spPr>
          <a:xfrm>
            <a:off x="1049482" y="5953991"/>
            <a:ext cx="72127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Excl</a:t>
            </a:r>
            <a:r>
              <a:rPr lang="en-GB" sz="1400" dirty="0">
                <a:ea typeface="+mn-lt"/>
                <a:cs typeface="+mn-lt"/>
              </a:rPr>
              <a:t> fuel and VAT at the current rate. Volumetric calculations apply.</a:t>
            </a:r>
          </a:p>
          <a:p>
            <a:r>
              <a:rPr lang="en-GB" sz="1400" dirty="0">
                <a:ea typeface="+mn-lt"/>
                <a:cs typeface="+mn-lt"/>
              </a:rPr>
              <a:t>*Compared to Royal Mail / Parcelforce </a:t>
            </a:r>
          </a:p>
        </p:txBody>
      </p:sp>
    </p:spTree>
    <p:extLst>
      <p:ext uri="{BB962C8B-B14F-4D97-AF65-F5344CB8AC3E}">
        <p14:creationId xmlns:p14="http://schemas.microsoft.com/office/powerpoint/2010/main" val="1647468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C72603-3379-401F-8283-F4FF0D951558}"/>
              </a:ext>
            </a:extLst>
          </p:cNvPr>
          <p:cNvSpPr>
            <a:spLocks noGrp="1"/>
          </p:cNvSpPr>
          <p:nvPr>
            <p:ph type="title"/>
          </p:nvPr>
        </p:nvSpPr>
        <p:spPr>
          <a:xfrm>
            <a:off x="527300" y="1166804"/>
            <a:ext cx="9638799" cy="384721"/>
          </a:xfrm>
        </p:spPr>
        <p:txBody>
          <a:bodyPr/>
          <a:lstStyle/>
          <a:p>
            <a:r>
              <a:rPr lang="en-GB" dirty="0"/>
              <a:t>The E-Commerce service from Mission Express​</a:t>
            </a:r>
          </a:p>
        </p:txBody>
      </p:sp>
      <p:sp>
        <p:nvSpPr>
          <p:cNvPr id="8" name="Text Placeholder 7">
            <a:extLst>
              <a:ext uri="{FF2B5EF4-FFF2-40B4-BE49-F238E27FC236}">
                <a16:creationId xmlns:a16="http://schemas.microsoft.com/office/drawing/2014/main" id="{77AA7347-A0D9-472C-9AAB-A4040E2697A9}"/>
              </a:ext>
            </a:extLst>
          </p:cNvPr>
          <p:cNvSpPr>
            <a:spLocks noGrp="1"/>
          </p:cNvSpPr>
          <p:nvPr>
            <p:ph type="body" idx="11"/>
          </p:nvPr>
        </p:nvSpPr>
        <p:spPr>
          <a:xfrm>
            <a:off x="527301" y="2204385"/>
            <a:ext cx="9997264" cy="592604"/>
          </a:xfrm>
        </p:spPr>
        <p:txBody>
          <a:bodyPr lIns="0" tIns="0" rIns="0" bIns="0" anchor="t"/>
          <a:lstStyle/>
          <a:p>
            <a:pPr algn="l"/>
            <a:r>
              <a:rPr lang="en-GB" sz="1200" dirty="0">
                <a:latin typeface="+mj-lt"/>
                <a:cs typeface="Arial"/>
              </a:rPr>
              <a:t>D</a:t>
            </a:r>
            <a:r>
              <a:rPr lang="en-GB" dirty="0">
                <a:latin typeface="+mj-lt"/>
                <a:cs typeface="Arial"/>
              </a:rPr>
              <a:t>estination		         Up to 2 kilos	up to 15 kilos      Delivery Aim	Free SMS/Text           Save over 50%*</a:t>
            </a:r>
          </a:p>
          <a:p>
            <a:pPr algn="r"/>
            <a:r>
              <a:rPr lang="en-GB" dirty="0">
                <a:latin typeface="+mj-lt"/>
                <a:cs typeface="Arial"/>
              </a:rPr>
              <a:t>				      			         </a:t>
            </a:r>
            <a:endParaRPr lang="en-GB" sz="1200" dirty="0">
              <a:latin typeface="+mj-lt"/>
            </a:endParaRPr>
          </a:p>
        </p:txBody>
      </p:sp>
      <p:sp>
        <p:nvSpPr>
          <p:cNvPr id="9" name="Text Placeholder 8">
            <a:extLst>
              <a:ext uri="{FF2B5EF4-FFF2-40B4-BE49-F238E27FC236}">
                <a16:creationId xmlns:a16="http://schemas.microsoft.com/office/drawing/2014/main" id="{B7E68B83-B274-4BAF-BC93-9291FAC955D2}"/>
              </a:ext>
            </a:extLst>
          </p:cNvPr>
          <p:cNvSpPr>
            <a:spLocks noGrp="1"/>
          </p:cNvSpPr>
          <p:nvPr>
            <p:ph type="body" sz="quarter" idx="12"/>
          </p:nvPr>
        </p:nvSpPr>
        <p:spPr/>
        <p:txBody>
          <a:bodyPr/>
          <a:lstStyle/>
          <a:p>
            <a:r>
              <a:rPr lang="en-GB" sz="4000" dirty="0"/>
              <a:t>Centurion</a:t>
            </a:r>
          </a:p>
        </p:txBody>
      </p:sp>
      <p:sp>
        <p:nvSpPr>
          <p:cNvPr id="4" name="TextBox 3">
            <a:extLst>
              <a:ext uri="{FF2B5EF4-FFF2-40B4-BE49-F238E27FC236}">
                <a16:creationId xmlns:a16="http://schemas.microsoft.com/office/drawing/2014/main" id="{CA8DCC2A-F7CA-46E5-8CA2-85F6843B190B}"/>
              </a:ext>
            </a:extLst>
          </p:cNvPr>
          <p:cNvSpPr txBox="1"/>
          <p:nvPr/>
        </p:nvSpPr>
        <p:spPr>
          <a:xfrm>
            <a:off x="534669" y="2984919"/>
            <a:ext cx="9866631" cy="2862322"/>
          </a:xfrm>
          <a:prstGeom prst="rect">
            <a:avLst/>
          </a:prstGeom>
          <a:noFill/>
        </p:spPr>
        <p:txBody>
          <a:bodyPr wrap="square" rtlCol="0" anchor="t">
            <a:spAutoFit/>
          </a:bodyPr>
          <a:lstStyle/>
          <a:p>
            <a:r>
              <a:rPr lang="en-GB" dirty="0"/>
              <a:t>UK Mainland	      £3.45	£4.90	     2-3 days	Yes	           Yes</a:t>
            </a:r>
          </a:p>
          <a:p>
            <a:endParaRPr lang="en-GB" dirty="0"/>
          </a:p>
          <a:p>
            <a:endParaRPr lang="en-GB" dirty="0"/>
          </a:p>
          <a:p>
            <a:r>
              <a:rPr lang="en-GB" dirty="0"/>
              <a:t>Scottish Highlands</a:t>
            </a:r>
          </a:p>
          <a:p>
            <a:r>
              <a:rPr lang="en-GB" dirty="0"/>
              <a:t>and Islands	          -	   	£13.70	     2-3 days	Yes	           Yes</a:t>
            </a:r>
          </a:p>
          <a:p>
            <a:endParaRPr lang="en-GB" dirty="0"/>
          </a:p>
          <a:p>
            <a:endParaRPr lang="en-GB" dirty="0"/>
          </a:p>
          <a:p>
            <a:r>
              <a:rPr lang="en-GB" dirty="0"/>
              <a:t>Northern Ireland	          -    	£13.70	     2-3 days	Yes	           Yes</a:t>
            </a:r>
          </a:p>
          <a:p>
            <a:r>
              <a:rPr lang="en-GB" dirty="0"/>
              <a:t>Isle of Wight</a:t>
            </a:r>
          </a:p>
          <a:p>
            <a:r>
              <a:rPr lang="en-GB" dirty="0"/>
              <a:t>Isle of Man	</a:t>
            </a:r>
          </a:p>
        </p:txBody>
      </p:sp>
      <p:sp>
        <p:nvSpPr>
          <p:cNvPr id="5" name="TextBox 4">
            <a:extLst>
              <a:ext uri="{FF2B5EF4-FFF2-40B4-BE49-F238E27FC236}">
                <a16:creationId xmlns:a16="http://schemas.microsoft.com/office/drawing/2014/main" id="{89EE6E04-E546-42B8-849A-8B107B662A00}"/>
              </a:ext>
            </a:extLst>
          </p:cNvPr>
          <p:cNvSpPr txBox="1"/>
          <p:nvPr/>
        </p:nvSpPr>
        <p:spPr>
          <a:xfrm rot="-10800000" flipV="1">
            <a:off x="660528" y="6346956"/>
            <a:ext cx="634352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Excl fuel and VAT at the current rate. Volumetric calculations apply</a:t>
            </a:r>
          </a:p>
          <a:p>
            <a:r>
              <a:rPr lang="en-GB" sz="1400" dirty="0"/>
              <a:t>*Compared to Royal Mail / Parcelforce</a:t>
            </a:r>
          </a:p>
        </p:txBody>
      </p:sp>
    </p:spTree>
    <p:extLst>
      <p:ext uri="{BB962C8B-B14F-4D97-AF65-F5344CB8AC3E}">
        <p14:creationId xmlns:p14="http://schemas.microsoft.com/office/powerpoint/2010/main" val="3593917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C72603-3379-401F-8283-F4FF0D951558}"/>
              </a:ext>
            </a:extLst>
          </p:cNvPr>
          <p:cNvSpPr>
            <a:spLocks noGrp="1"/>
          </p:cNvSpPr>
          <p:nvPr>
            <p:ph type="title"/>
          </p:nvPr>
        </p:nvSpPr>
        <p:spPr>
          <a:xfrm>
            <a:off x="527300" y="1166804"/>
            <a:ext cx="9638799" cy="384721"/>
          </a:xfrm>
        </p:spPr>
        <p:txBody>
          <a:bodyPr/>
          <a:lstStyle/>
          <a:p>
            <a:r>
              <a:rPr lang="en-GB" dirty="0"/>
              <a:t>The E-Commerce service from Mission Express​</a:t>
            </a:r>
          </a:p>
        </p:txBody>
      </p:sp>
      <p:sp>
        <p:nvSpPr>
          <p:cNvPr id="9" name="Text Placeholder 8">
            <a:extLst>
              <a:ext uri="{FF2B5EF4-FFF2-40B4-BE49-F238E27FC236}">
                <a16:creationId xmlns:a16="http://schemas.microsoft.com/office/drawing/2014/main" id="{B7E68B83-B274-4BAF-BC93-9291FAC955D2}"/>
              </a:ext>
            </a:extLst>
          </p:cNvPr>
          <p:cNvSpPr>
            <a:spLocks noGrp="1"/>
          </p:cNvSpPr>
          <p:nvPr>
            <p:ph type="body" sz="quarter" idx="12"/>
          </p:nvPr>
        </p:nvSpPr>
        <p:spPr/>
        <p:txBody>
          <a:bodyPr/>
          <a:lstStyle/>
          <a:p>
            <a:r>
              <a:rPr lang="en-GB" sz="4000" dirty="0"/>
              <a:t>Centurion</a:t>
            </a:r>
          </a:p>
        </p:txBody>
      </p:sp>
      <p:sp>
        <p:nvSpPr>
          <p:cNvPr id="5" name="TextBox 4">
            <a:extLst>
              <a:ext uri="{FF2B5EF4-FFF2-40B4-BE49-F238E27FC236}">
                <a16:creationId xmlns:a16="http://schemas.microsoft.com/office/drawing/2014/main" id="{89EE6E04-E546-42B8-849A-8B107B662A00}"/>
              </a:ext>
            </a:extLst>
          </p:cNvPr>
          <p:cNvSpPr txBox="1"/>
          <p:nvPr/>
        </p:nvSpPr>
        <p:spPr>
          <a:xfrm rot="-10800000" flipV="1">
            <a:off x="660528" y="6454677"/>
            <a:ext cx="634352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dirty="0"/>
          </a:p>
        </p:txBody>
      </p:sp>
      <p:sp>
        <p:nvSpPr>
          <p:cNvPr id="7" name="TextBox 6">
            <a:extLst>
              <a:ext uri="{FF2B5EF4-FFF2-40B4-BE49-F238E27FC236}">
                <a16:creationId xmlns:a16="http://schemas.microsoft.com/office/drawing/2014/main" id="{03985931-ED1C-4A3A-B200-E5E60B515240}"/>
              </a:ext>
            </a:extLst>
          </p:cNvPr>
          <p:cNvSpPr txBox="1"/>
          <p:nvPr/>
        </p:nvSpPr>
        <p:spPr>
          <a:xfrm>
            <a:off x="658836" y="1891343"/>
            <a:ext cx="9148208"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Service information</a:t>
            </a:r>
            <a:r>
              <a:rPr lang="en-GB" dirty="0"/>
              <a:t>:</a:t>
            </a:r>
          </a:p>
          <a:p>
            <a:endParaRPr lang="en-GB" dirty="0"/>
          </a:p>
          <a:p>
            <a:r>
              <a:rPr lang="en-GB" b="1" u="sng" dirty="0"/>
              <a:t>UK and EU shipments</a:t>
            </a:r>
          </a:p>
          <a:p>
            <a:endParaRPr lang="en-GB" dirty="0"/>
          </a:p>
          <a:p>
            <a:r>
              <a:rPr lang="en-GB" dirty="0"/>
              <a:t>Maximum package weight of 15 kilos and 120 </a:t>
            </a:r>
            <a:r>
              <a:rPr lang="en-GB" dirty="0" err="1"/>
              <a:t>cms</a:t>
            </a:r>
            <a:r>
              <a:rPr lang="en-GB" dirty="0"/>
              <a:t> in length</a:t>
            </a:r>
          </a:p>
          <a:p>
            <a:endParaRPr lang="en-GB" dirty="0"/>
          </a:p>
          <a:p>
            <a:r>
              <a:rPr lang="en-GB" dirty="0">
                <a:ea typeface="+mn-lt"/>
                <a:cs typeface="+mn-lt"/>
              </a:rPr>
              <a:t>The total of the calculation ((Parcel Width + Parcel Height) x2) + Parcel Length </a:t>
            </a:r>
          </a:p>
          <a:p>
            <a:r>
              <a:rPr lang="en-GB" dirty="0">
                <a:ea typeface="+mn-lt"/>
                <a:cs typeface="+mn-lt"/>
              </a:rPr>
              <a:t>Must equal less than 245cm</a:t>
            </a:r>
            <a:endParaRPr lang="en-GB" dirty="0"/>
          </a:p>
          <a:p>
            <a:endParaRPr lang="en-GB" dirty="0"/>
          </a:p>
          <a:p>
            <a:r>
              <a:rPr lang="en-GB" dirty="0"/>
              <a:t>Example: 32 (L) 25 (W) 30 (H)</a:t>
            </a:r>
          </a:p>
          <a:p>
            <a:r>
              <a:rPr lang="en-GB" dirty="0"/>
              <a:t>W + H  25 + 30 = 55 (x2) = 110 (plus L) 32 = 142cms </a:t>
            </a:r>
          </a:p>
          <a:p>
            <a:endParaRPr lang="en-GB" dirty="0"/>
          </a:p>
          <a:p>
            <a:r>
              <a:rPr lang="en-GB" b="1" u="sng" dirty="0"/>
              <a:t>International Destinations</a:t>
            </a:r>
            <a:r>
              <a:rPr lang="en-GB" dirty="0"/>
              <a:t>: </a:t>
            </a:r>
          </a:p>
          <a:p>
            <a:endParaRPr lang="en-GB" dirty="0">
              <a:ea typeface="+mn-lt"/>
              <a:cs typeface="+mn-lt"/>
            </a:endParaRPr>
          </a:p>
          <a:p>
            <a:r>
              <a:rPr lang="en-GB" dirty="0">
                <a:ea typeface="+mn-lt"/>
                <a:cs typeface="+mn-lt"/>
              </a:rPr>
              <a:t>Maximum package weight of 15 kilos and 120 </a:t>
            </a:r>
            <a:r>
              <a:rPr lang="en-GB" dirty="0" err="1">
                <a:ea typeface="+mn-lt"/>
                <a:cs typeface="+mn-lt"/>
              </a:rPr>
              <a:t>cms</a:t>
            </a:r>
            <a:r>
              <a:rPr lang="en-GB" dirty="0">
                <a:ea typeface="+mn-lt"/>
                <a:cs typeface="+mn-lt"/>
              </a:rPr>
              <a:t> in length</a:t>
            </a:r>
          </a:p>
          <a:p>
            <a:endParaRPr lang="en-GB" dirty="0"/>
          </a:p>
          <a:p>
            <a:r>
              <a:rPr lang="en-GB" dirty="0"/>
              <a:t>Standard international volumetric calculations   Length x Width x Height / 5,000 </a:t>
            </a:r>
            <a:r>
              <a:rPr lang="en-GB" dirty="0" err="1"/>
              <a:t>cms</a:t>
            </a:r>
            <a:endParaRPr lang="en-GB" dirty="0"/>
          </a:p>
          <a:p>
            <a:endParaRPr lang="en-GB" dirty="0"/>
          </a:p>
        </p:txBody>
      </p:sp>
    </p:spTree>
    <p:extLst>
      <p:ext uri="{BB962C8B-B14F-4D97-AF65-F5344CB8AC3E}">
        <p14:creationId xmlns:p14="http://schemas.microsoft.com/office/powerpoint/2010/main" val="206900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F9CC-C3E7-456F-ADEB-9B98FA73AFDC}"/>
              </a:ext>
            </a:extLst>
          </p:cNvPr>
          <p:cNvSpPr>
            <a:spLocks noGrp="1"/>
          </p:cNvSpPr>
          <p:nvPr>
            <p:ph type="title"/>
          </p:nvPr>
        </p:nvSpPr>
        <p:spPr>
          <a:xfrm>
            <a:off x="527300" y="1166804"/>
            <a:ext cx="9638799" cy="384721"/>
          </a:xfrm>
        </p:spPr>
        <p:txBody>
          <a:bodyPr/>
          <a:lstStyle/>
          <a:p>
            <a:r>
              <a:rPr lang="en-GB" dirty="0"/>
              <a:t>Additional Fulfilment (pick/pack) and Storage Services</a:t>
            </a:r>
          </a:p>
        </p:txBody>
      </p:sp>
      <p:sp>
        <p:nvSpPr>
          <p:cNvPr id="4" name="Text Placeholder 3">
            <a:extLst>
              <a:ext uri="{FF2B5EF4-FFF2-40B4-BE49-F238E27FC236}">
                <a16:creationId xmlns:a16="http://schemas.microsoft.com/office/drawing/2014/main" id="{7E194C27-8BAD-4F86-B475-3790CCD13518}"/>
              </a:ext>
            </a:extLst>
          </p:cNvPr>
          <p:cNvSpPr>
            <a:spLocks noGrp="1"/>
          </p:cNvSpPr>
          <p:nvPr>
            <p:ph type="body" idx="11"/>
          </p:nvPr>
        </p:nvSpPr>
        <p:spPr>
          <a:xfrm>
            <a:off x="527300" y="1827758"/>
            <a:ext cx="9638798" cy="5051159"/>
          </a:xfrm>
        </p:spPr>
        <p:txBody>
          <a:bodyPr/>
          <a:lstStyle/>
          <a:p>
            <a:r>
              <a:rPr lang="en-GB" b="1" dirty="0"/>
              <a:t>Warehousing and storage</a:t>
            </a:r>
            <a:r>
              <a:rPr lang="en-GB" dirty="0"/>
              <a:t> (pallets, shelves, SKU)</a:t>
            </a:r>
          </a:p>
          <a:p>
            <a:endParaRPr lang="en-GB" dirty="0"/>
          </a:p>
          <a:p>
            <a:r>
              <a:rPr lang="en-GB" dirty="0"/>
              <a:t>We receive stock from your suppliers (or you ask us to collect), check it, and store it in our Heathrow fulfilment centre. Product barcodes and photos are all captured in our web-based system, laying the foundations for accurate fulfilment and stock control. You also have view of your stock 24/7 and can set alerts to advise when stock levels are depleted.</a:t>
            </a:r>
          </a:p>
          <a:p>
            <a:endParaRPr lang="en-GB" dirty="0"/>
          </a:p>
          <a:p>
            <a:r>
              <a:rPr lang="en-GB" b="1" dirty="0"/>
              <a:t>Pick and pack </a:t>
            </a:r>
            <a:r>
              <a:rPr lang="en-GB" dirty="0"/>
              <a:t>(single/multiple or bulk items)</a:t>
            </a:r>
          </a:p>
          <a:p>
            <a:endParaRPr lang="en-GB" dirty="0"/>
          </a:p>
          <a:p>
            <a:r>
              <a:rPr lang="en-GB" dirty="0"/>
              <a:t>Our platform can integrate with your sales channels, retrieving orders as they come in. Thanks to our quality checks, we pick and pack them with an industry-leading accuracy. You receive regular progress reports and can make amendments, if needed. We can also supply packaging material at cost.</a:t>
            </a:r>
          </a:p>
          <a:p>
            <a:endParaRPr lang="en-GB" dirty="0"/>
          </a:p>
          <a:p>
            <a:r>
              <a:rPr lang="en-GB" b="1" dirty="0"/>
              <a:t>Shipping</a:t>
            </a:r>
            <a:r>
              <a:rPr lang="en-GB" dirty="0"/>
              <a:t> (E-com Courier, Express Courier, Mail, Freight)</a:t>
            </a:r>
          </a:p>
          <a:p>
            <a:r>
              <a:rPr lang="en-GB" dirty="0"/>
              <a:t> </a:t>
            </a:r>
          </a:p>
          <a:p>
            <a:r>
              <a:rPr lang="en-GB" dirty="0"/>
              <a:t>We aim to ship orders same-day via our global network of couriers. Thanks to the economies of scale we achieve – and the performance audits – you get the most time and cost-effective shipping services. We can even send shipment alerts to the receivers free of charge.</a:t>
            </a:r>
          </a:p>
          <a:p>
            <a:endParaRPr lang="en-GB" dirty="0"/>
          </a:p>
          <a:p>
            <a:r>
              <a:rPr lang="en-GB" b="1" dirty="0"/>
              <a:t>Returns management</a:t>
            </a:r>
          </a:p>
          <a:p>
            <a:endParaRPr lang="en-GB" b="1" dirty="0"/>
          </a:p>
          <a:p>
            <a:r>
              <a:rPr lang="en-GB" dirty="0"/>
              <a:t>Our pick and pack checks help eliminate returns due to incorrect or damaged items. But when they happen for other reasons, we make it easy for your customers to initiate returns while keeping you informed all the way through.</a:t>
            </a:r>
          </a:p>
        </p:txBody>
      </p:sp>
      <p:sp>
        <p:nvSpPr>
          <p:cNvPr id="5" name="Text Placeholder 4">
            <a:extLst>
              <a:ext uri="{FF2B5EF4-FFF2-40B4-BE49-F238E27FC236}">
                <a16:creationId xmlns:a16="http://schemas.microsoft.com/office/drawing/2014/main" id="{866F3BB7-DD45-485E-A9CD-DBD690724835}"/>
              </a:ext>
            </a:extLst>
          </p:cNvPr>
          <p:cNvSpPr>
            <a:spLocks noGrp="1"/>
          </p:cNvSpPr>
          <p:nvPr>
            <p:ph type="body" sz="quarter" idx="12"/>
          </p:nvPr>
        </p:nvSpPr>
        <p:spPr/>
        <p:txBody>
          <a:bodyPr/>
          <a:lstStyle/>
          <a:p>
            <a:r>
              <a:rPr lang="en-GB" dirty="0"/>
              <a:t>Cost effective fulfilment services</a:t>
            </a:r>
          </a:p>
        </p:txBody>
      </p:sp>
    </p:spTree>
    <p:extLst>
      <p:ext uri="{BB962C8B-B14F-4D97-AF65-F5344CB8AC3E}">
        <p14:creationId xmlns:p14="http://schemas.microsoft.com/office/powerpoint/2010/main" val="4272832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501918" y="170661"/>
            <a:ext cx="53340" cy="118110"/>
          </a:xfrm>
          <a:prstGeom prst="rect">
            <a:avLst/>
          </a:prstGeom>
        </p:spPr>
        <p:txBody>
          <a:bodyPr vert="horz" wrap="square" lIns="0" tIns="0" rIns="0" bIns="0" rtlCol="0">
            <a:spAutoFit/>
          </a:bodyPr>
          <a:lstStyle/>
          <a:p>
            <a:pPr>
              <a:lnSpc>
                <a:spcPts val="910"/>
              </a:lnSpc>
            </a:pPr>
            <a:r>
              <a:rPr sz="800" dirty="0">
                <a:solidFill>
                  <a:srgbClr val="323031"/>
                </a:solidFill>
                <a:latin typeface="Trebuchet MS"/>
                <a:cs typeface="Trebuchet MS"/>
              </a:rPr>
              <a:t>5</a:t>
            </a:r>
            <a:endParaRPr sz="800">
              <a:latin typeface="Trebuchet MS"/>
              <a:cs typeface="Trebuchet MS"/>
            </a:endParaRPr>
          </a:p>
        </p:txBody>
      </p:sp>
      <p:sp>
        <p:nvSpPr>
          <p:cNvPr id="11" name="object 11"/>
          <p:cNvSpPr txBox="1"/>
          <p:nvPr/>
        </p:nvSpPr>
        <p:spPr>
          <a:xfrm>
            <a:off x="7784000" y="1426126"/>
            <a:ext cx="2401570" cy="2159000"/>
          </a:xfrm>
          <a:prstGeom prst="rect">
            <a:avLst/>
          </a:prstGeom>
        </p:spPr>
        <p:txBody>
          <a:bodyPr vert="horz" wrap="square" lIns="0" tIns="12700" rIns="0" bIns="0" rtlCol="0">
            <a:spAutoFit/>
          </a:bodyPr>
          <a:lstStyle/>
          <a:p>
            <a:pPr marL="12700" marR="5080">
              <a:lnSpc>
                <a:spcPct val="111100"/>
              </a:lnSpc>
              <a:spcBef>
                <a:spcPts val="100"/>
              </a:spcBef>
            </a:pPr>
            <a:r>
              <a:rPr sz="1800" i="1" spc="-35" dirty="0">
                <a:solidFill>
                  <a:srgbClr val="FFFFFF"/>
                </a:solidFill>
                <a:latin typeface="Trebuchet MS"/>
                <a:cs typeface="Trebuchet MS"/>
              </a:rPr>
              <a:t>For </a:t>
            </a:r>
            <a:r>
              <a:rPr sz="1800" i="1" dirty="0">
                <a:solidFill>
                  <a:srgbClr val="FFFFFF"/>
                </a:solidFill>
                <a:latin typeface="Trebuchet MS"/>
                <a:cs typeface="Trebuchet MS"/>
              </a:rPr>
              <a:t>a </a:t>
            </a:r>
            <a:r>
              <a:rPr sz="1800" i="1" spc="-45" dirty="0">
                <a:solidFill>
                  <a:srgbClr val="FFFFFF"/>
                </a:solidFill>
                <a:latin typeface="Trebuchet MS"/>
                <a:cs typeface="Trebuchet MS"/>
              </a:rPr>
              <a:t>complete</a:t>
            </a:r>
            <a:r>
              <a:rPr sz="1800" i="1" spc="-90" dirty="0">
                <a:solidFill>
                  <a:srgbClr val="FFFFFF"/>
                </a:solidFill>
                <a:latin typeface="Trebuchet MS"/>
                <a:cs typeface="Trebuchet MS"/>
              </a:rPr>
              <a:t> </a:t>
            </a:r>
            <a:r>
              <a:rPr sz="1800" i="1" spc="-45" dirty="0">
                <a:solidFill>
                  <a:srgbClr val="FFFFFF"/>
                </a:solidFill>
                <a:latin typeface="Trebuchet MS"/>
                <a:cs typeface="Trebuchet MS"/>
              </a:rPr>
              <a:t>door-to-  </a:t>
            </a:r>
            <a:r>
              <a:rPr sz="1800" i="1" spc="-10" dirty="0">
                <a:solidFill>
                  <a:srgbClr val="FFFFFF"/>
                </a:solidFill>
                <a:latin typeface="Trebuchet MS"/>
                <a:cs typeface="Trebuchet MS"/>
              </a:rPr>
              <a:t>door </a:t>
            </a:r>
            <a:r>
              <a:rPr sz="1800" i="1" spc="-40" dirty="0">
                <a:solidFill>
                  <a:srgbClr val="FFFFFF"/>
                </a:solidFill>
                <a:latin typeface="Trebuchet MS"/>
                <a:cs typeface="Trebuchet MS"/>
              </a:rPr>
              <a:t>delivery </a:t>
            </a:r>
            <a:r>
              <a:rPr sz="1800" i="1" spc="-45" dirty="0">
                <a:solidFill>
                  <a:srgbClr val="FFFFFF"/>
                </a:solidFill>
                <a:latin typeface="Trebuchet MS"/>
                <a:cs typeface="Trebuchet MS"/>
              </a:rPr>
              <a:t>solution,  </a:t>
            </a:r>
            <a:r>
              <a:rPr sz="1800" i="1" spc="-20" dirty="0">
                <a:solidFill>
                  <a:srgbClr val="FFFFFF"/>
                </a:solidFill>
                <a:latin typeface="Trebuchet MS"/>
                <a:cs typeface="Trebuchet MS"/>
              </a:rPr>
              <a:t>use </a:t>
            </a:r>
            <a:r>
              <a:rPr sz="1800" i="1" spc="-35" dirty="0">
                <a:solidFill>
                  <a:srgbClr val="FFFFFF"/>
                </a:solidFill>
                <a:latin typeface="Trebuchet MS"/>
                <a:cs typeface="Trebuchet MS"/>
              </a:rPr>
              <a:t>Mission</a:t>
            </a:r>
            <a:r>
              <a:rPr sz="1800" i="1" dirty="0">
                <a:solidFill>
                  <a:srgbClr val="FFFFFF"/>
                </a:solidFill>
                <a:latin typeface="Trebuchet MS"/>
                <a:cs typeface="Trebuchet MS"/>
              </a:rPr>
              <a:t> </a:t>
            </a:r>
            <a:r>
              <a:rPr sz="1800" i="1" spc="-35" dirty="0">
                <a:solidFill>
                  <a:srgbClr val="FFFFFF"/>
                </a:solidFill>
                <a:latin typeface="Trebuchet MS"/>
                <a:cs typeface="Trebuchet MS"/>
              </a:rPr>
              <a:t>Express.</a:t>
            </a:r>
            <a:endParaRPr sz="1800">
              <a:latin typeface="Trebuchet MS"/>
              <a:cs typeface="Trebuchet MS"/>
            </a:endParaRPr>
          </a:p>
          <a:p>
            <a:pPr marL="12700" marR="166370">
              <a:lnSpc>
                <a:spcPct val="111100"/>
              </a:lnSpc>
            </a:pPr>
            <a:r>
              <a:rPr sz="1800" i="1" spc="-35" dirty="0">
                <a:solidFill>
                  <a:srgbClr val="FFFFFF"/>
                </a:solidFill>
                <a:latin typeface="Trebuchet MS"/>
                <a:cs typeface="Trebuchet MS"/>
              </a:rPr>
              <a:t>Their </a:t>
            </a:r>
            <a:r>
              <a:rPr sz="1800" i="1" spc="-50" dirty="0">
                <a:solidFill>
                  <a:srgbClr val="FFFFFF"/>
                </a:solidFill>
                <a:latin typeface="Trebuchet MS"/>
                <a:cs typeface="Trebuchet MS"/>
              </a:rPr>
              <a:t>proactive,  </a:t>
            </a:r>
            <a:r>
              <a:rPr sz="1800" i="1" spc="-40" dirty="0">
                <a:solidFill>
                  <a:srgbClr val="FFFFFF"/>
                </a:solidFill>
                <a:latin typeface="Trebuchet MS"/>
                <a:cs typeface="Trebuchet MS"/>
              </a:rPr>
              <a:t>positive </a:t>
            </a:r>
            <a:r>
              <a:rPr sz="1800" i="1" spc="-25" dirty="0">
                <a:solidFill>
                  <a:srgbClr val="FFFFFF"/>
                </a:solidFill>
                <a:latin typeface="Trebuchet MS"/>
                <a:cs typeface="Trebuchet MS"/>
              </a:rPr>
              <a:t>response </a:t>
            </a:r>
            <a:r>
              <a:rPr sz="1800" i="1" spc="-10" dirty="0">
                <a:solidFill>
                  <a:srgbClr val="FFFFFF"/>
                </a:solidFill>
                <a:latin typeface="Trebuchet MS"/>
                <a:cs typeface="Trebuchet MS"/>
              </a:rPr>
              <a:t>and  </a:t>
            </a:r>
            <a:r>
              <a:rPr sz="1800" i="1" spc="-25" dirty="0">
                <a:solidFill>
                  <a:srgbClr val="FFFFFF"/>
                </a:solidFill>
                <a:latin typeface="Trebuchet MS"/>
                <a:cs typeface="Trebuchet MS"/>
              </a:rPr>
              <a:t>approach </a:t>
            </a:r>
            <a:r>
              <a:rPr sz="1800" i="1" spc="-30" dirty="0">
                <a:solidFill>
                  <a:srgbClr val="FFFFFF"/>
                </a:solidFill>
                <a:latin typeface="Trebuchet MS"/>
                <a:cs typeface="Trebuchet MS"/>
              </a:rPr>
              <a:t>is </a:t>
            </a:r>
            <a:r>
              <a:rPr sz="1800" i="1" spc="-50" dirty="0">
                <a:solidFill>
                  <a:srgbClr val="FFFFFF"/>
                </a:solidFill>
                <a:latin typeface="Trebuchet MS"/>
                <a:cs typeface="Trebuchet MS"/>
              </a:rPr>
              <a:t>refreshing  </a:t>
            </a:r>
            <a:r>
              <a:rPr sz="1800" i="1" spc="-30" dirty="0">
                <a:solidFill>
                  <a:srgbClr val="FFFFFF"/>
                </a:solidFill>
                <a:latin typeface="Trebuchet MS"/>
                <a:cs typeface="Trebuchet MS"/>
              </a:rPr>
              <a:t>in </a:t>
            </a:r>
            <a:r>
              <a:rPr sz="1800" i="1" spc="-45" dirty="0">
                <a:solidFill>
                  <a:srgbClr val="FFFFFF"/>
                </a:solidFill>
                <a:latin typeface="Trebuchet MS"/>
                <a:cs typeface="Trebuchet MS"/>
              </a:rPr>
              <a:t>this</a:t>
            </a:r>
            <a:r>
              <a:rPr sz="1800" i="1" spc="10" dirty="0">
                <a:solidFill>
                  <a:srgbClr val="FFFFFF"/>
                </a:solidFill>
                <a:latin typeface="Trebuchet MS"/>
                <a:cs typeface="Trebuchet MS"/>
              </a:rPr>
              <a:t> </a:t>
            </a:r>
            <a:r>
              <a:rPr sz="1800" i="1" spc="-40" dirty="0">
                <a:solidFill>
                  <a:srgbClr val="FFFFFF"/>
                </a:solidFill>
                <a:latin typeface="Trebuchet MS"/>
                <a:cs typeface="Trebuchet MS"/>
              </a:rPr>
              <a:t>industry.</a:t>
            </a:r>
            <a:endParaRPr sz="1800">
              <a:latin typeface="Trebuchet MS"/>
              <a:cs typeface="Trebuchet MS"/>
            </a:endParaRPr>
          </a:p>
        </p:txBody>
      </p:sp>
      <p:sp>
        <p:nvSpPr>
          <p:cNvPr id="12" name="object 12"/>
          <p:cNvSpPr txBox="1"/>
          <p:nvPr/>
        </p:nvSpPr>
        <p:spPr>
          <a:xfrm>
            <a:off x="7784000" y="3849285"/>
            <a:ext cx="2281555" cy="431800"/>
          </a:xfrm>
          <a:prstGeom prst="rect">
            <a:avLst/>
          </a:prstGeom>
        </p:spPr>
        <p:txBody>
          <a:bodyPr vert="horz" wrap="square" lIns="0" tIns="12700" rIns="0" bIns="0" rtlCol="0">
            <a:spAutoFit/>
          </a:bodyPr>
          <a:lstStyle/>
          <a:p>
            <a:pPr marL="12700" marR="5080">
              <a:lnSpc>
                <a:spcPct val="111100"/>
              </a:lnSpc>
              <a:spcBef>
                <a:spcPts val="100"/>
              </a:spcBef>
            </a:pPr>
            <a:r>
              <a:rPr sz="1200" spc="5" dirty="0">
                <a:solidFill>
                  <a:srgbClr val="FFFFFF"/>
                </a:solidFill>
                <a:latin typeface="Helvetica Neue"/>
                <a:cs typeface="Helvetica Neue"/>
              </a:rPr>
              <a:t>Export </a:t>
            </a:r>
            <a:r>
              <a:rPr sz="1200" spc="-10" dirty="0">
                <a:solidFill>
                  <a:srgbClr val="FFFFFF"/>
                </a:solidFill>
                <a:latin typeface="Helvetica Neue"/>
                <a:cs typeface="Helvetica Neue"/>
              </a:rPr>
              <a:t>Warehouse </a:t>
            </a:r>
            <a:r>
              <a:rPr sz="1200" spc="-15" dirty="0">
                <a:solidFill>
                  <a:srgbClr val="FFFFFF"/>
                </a:solidFill>
                <a:latin typeface="Helvetica Neue"/>
                <a:cs typeface="Helvetica Neue"/>
              </a:rPr>
              <a:t>Manager,  </a:t>
            </a:r>
            <a:r>
              <a:rPr sz="1200" spc="-5" dirty="0">
                <a:solidFill>
                  <a:srgbClr val="FFFFFF"/>
                </a:solidFill>
                <a:latin typeface="Helvetica Neue"/>
                <a:cs typeface="Helvetica Neue"/>
              </a:rPr>
              <a:t>Professional </a:t>
            </a:r>
            <a:r>
              <a:rPr sz="1200" spc="-10" dirty="0">
                <a:solidFill>
                  <a:srgbClr val="FFFFFF"/>
                </a:solidFill>
                <a:latin typeface="Helvetica Neue"/>
                <a:cs typeface="Helvetica Neue"/>
              </a:rPr>
              <a:t>Education</a:t>
            </a:r>
            <a:r>
              <a:rPr sz="1200" spc="-25" dirty="0">
                <a:solidFill>
                  <a:srgbClr val="FFFFFF"/>
                </a:solidFill>
                <a:latin typeface="Helvetica Neue"/>
                <a:cs typeface="Helvetica Neue"/>
              </a:rPr>
              <a:t> </a:t>
            </a:r>
            <a:r>
              <a:rPr sz="1200" spc="-10" dirty="0">
                <a:solidFill>
                  <a:srgbClr val="FFFFFF"/>
                </a:solidFill>
                <a:latin typeface="Helvetica Neue"/>
                <a:cs typeface="Helvetica Neue"/>
              </a:rPr>
              <a:t>Company</a:t>
            </a:r>
            <a:endParaRPr sz="1200">
              <a:latin typeface="Helvetica Neue"/>
              <a:cs typeface="Helvetica Neue"/>
            </a:endParaRPr>
          </a:p>
        </p:txBody>
      </p:sp>
      <p:sp>
        <p:nvSpPr>
          <p:cNvPr id="14" name="object 14"/>
          <p:cNvSpPr/>
          <p:nvPr/>
        </p:nvSpPr>
        <p:spPr>
          <a:xfrm>
            <a:off x="7785972" y="5284024"/>
            <a:ext cx="480695" cy="723265"/>
          </a:xfrm>
          <a:custGeom>
            <a:avLst/>
            <a:gdLst/>
            <a:ahLst/>
            <a:cxnLst/>
            <a:rect l="l" t="t" r="r" b="b"/>
            <a:pathLst>
              <a:path w="480695" h="723264">
                <a:moveTo>
                  <a:pt x="480339" y="0"/>
                </a:moveTo>
                <a:lnTo>
                  <a:pt x="0" y="235953"/>
                </a:lnTo>
                <a:lnTo>
                  <a:pt x="0" y="722718"/>
                </a:lnTo>
                <a:lnTo>
                  <a:pt x="480339" y="480847"/>
                </a:lnTo>
                <a:lnTo>
                  <a:pt x="480339" y="0"/>
                </a:lnTo>
                <a:close/>
              </a:path>
            </a:pathLst>
          </a:custGeom>
          <a:solidFill>
            <a:srgbClr val="FFFFFF"/>
          </a:solidFill>
        </p:spPr>
        <p:txBody>
          <a:bodyPr wrap="square" lIns="0" tIns="0" rIns="0" bIns="0" rtlCol="0"/>
          <a:lstStyle/>
          <a:p>
            <a:endParaRPr/>
          </a:p>
        </p:txBody>
      </p:sp>
      <p:sp>
        <p:nvSpPr>
          <p:cNvPr id="16" name="object 16"/>
          <p:cNvSpPr/>
          <p:nvPr/>
        </p:nvSpPr>
        <p:spPr>
          <a:xfrm>
            <a:off x="7796700" y="4406405"/>
            <a:ext cx="360045" cy="0"/>
          </a:xfrm>
          <a:custGeom>
            <a:avLst/>
            <a:gdLst/>
            <a:ahLst/>
            <a:cxnLst/>
            <a:rect l="l" t="t" r="r" b="b"/>
            <a:pathLst>
              <a:path w="360045">
                <a:moveTo>
                  <a:pt x="0" y="0"/>
                </a:moveTo>
                <a:lnTo>
                  <a:pt x="359994" y="0"/>
                </a:lnTo>
              </a:path>
            </a:pathLst>
          </a:custGeom>
          <a:ln w="12700">
            <a:solidFill>
              <a:srgbClr val="FFFFFF"/>
            </a:solidFill>
          </a:ln>
        </p:spPr>
        <p:txBody>
          <a:bodyPr wrap="square" lIns="0" tIns="0" rIns="0" bIns="0" rtlCol="0"/>
          <a:lstStyle/>
          <a:p>
            <a:endParaRPr/>
          </a:p>
        </p:txBody>
      </p:sp>
      <p:sp>
        <p:nvSpPr>
          <p:cNvPr id="17" name="object 17"/>
          <p:cNvSpPr/>
          <p:nvPr/>
        </p:nvSpPr>
        <p:spPr>
          <a:xfrm>
            <a:off x="568799" y="3474180"/>
            <a:ext cx="185699" cy="214426"/>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568799" y="4024579"/>
            <a:ext cx="185699" cy="214426"/>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568799" y="4574979"/>
            <a:ext cx="185699" cy="214426"/>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568799" y="5125379"/>
            <a:ext cx="185699" cy="214426"/>
          </a:xfrm>
          <a:prstGeom prst="rect">
            <a:avLst/>
          </a:prstGeom>
          <a:blipFill>
            <a:blip r:embed="rId3" cstate="print"/>
            <a:stretch>
              <a:fillRect/>
            </a:stretch>
          </a:blipFill>
        </p:spPr>
        <p:txBody>
          <a:bodyPr wrap="square" lIns="0" tIns="0" rIns="0" bIns="0" rtlCol="0"/>
          <a:lstStyle/>
          <a:p>
            <a:endParaRPr/>
          </a:p>
        </p:txBody>
      </p:sp>
      <p:sp>
        <p:nvSpPr>
          <p:cNvPr id="25" name="object 25"/>
          <p:cNvSpPr/>
          <p:nvPr/>
        </p:nvSpPr>
        <p:spPr>
          <a:xfrm>
            <a:off x="3633301" y="3474180"/>
            <a:ext cx="185699" cy="214426"/>
          </a:xfrm>
          <a:prstGeom prst="rect">
            <a:avLst/>
          </a:prstGeom>
          <a:blipFill>
            <a:blip r:embed="rId5" cstate="print"/>
            <a:stretch>
              <a:fillRect/>
            </a:stretch>
          </a:blipFill>
        </p:spPr>
        <p:txBody>
          <a:bodyPr wrap="square" lIns="0" tIns="0" rIns="0" bIns="0" rtlCol="0"/>
          <a:lstStyle/>
          <a:p>
            <a:endParaRPr/>
          </a:p>
        </p:txBody>
      </p:sp>
      <p:sp>
        <p:nvSpPr>
          <p:cNvPr id="27" name="object 27"/>
          <p:cNvSpPr/>
          <p:nvPr/>
        </p:nvSpPr>
        <p:spPr>
          <a:xfrm>
            <a:off x="3633301" y="4024579"/>
            <a:ext cx="185699" cy="214426"/>
          </a:xfrm>
          <a:prstGeom prst="rect">
            <a:avLst/>
          </a:prstGeom>
          <a:blipFill>
            <a:blip r:embed="rId6" cstate="print"/>
            <a:stretch>
              <a:fillRect/>
            </a:stretch>
          </a:blipFill>
        </p:spPr>
        <p:txBody>
          <a:bodyPr wrap="square" lIns="0" tIns="0" rIns="0" bIns="0" rtlCol="0"/>
          <a:lstStyle/>
          <a:p>
            <a:endParaRPr/>
          </a:p>
        </p:txBody>
      </p:sp>
      <p:sp>
        <p:nvSpPr>
          <p:cNvPr id="29" name="object 29"/>
          <p:cNvSpPr/>
          <p:nvPr/>
        </p:nvSpPr>
        <p:spPr>
          <a:xfrm>
            <a:off x="3633301" y="4574979"/>
            <a:ext cx="185699" cy="214426"/>
          </a:xfrm>
          <a:prstGeom prst="rect">
            <a:avLst/>
          </a:prstGeom>
          <a:blipFill>
            <a:blip r:embed="rId5" cstate="print"/>
            <a:stretch>
              <a:fillRect/>
            </a:stretch>
          </a:blipFill>
        </p:spPr>
        <p:txBody>
          <a:bodyPr wrap="square" lIns="0" tIns="0" rIns="0" bIns="0" rtlCol="0"/>
          <a:lstStyle/>
          <a:p>
            <a:endParaRPr/>
          </a:p>
        </p:txBody>
      </p:sp>
      <p:sp>
        <p:nvSpPr>
          <p:cNvPr id="31" name="object 31"/>
          <p:cNvSpPr/>
          <p:nvPr/>
        </p:nvSpPr>
        <p:spPr>
          <a:xfrm>
            <a:off x="3633301" y="5328579"/>
            <a:ext cx="185699" cy="214426"/>
          </a:xfrm>
          <a:prstGeom prst="rect">
            <a:avLst/>
          </a:prstGeom>
          <a:blipFill>
            <a:blip r:embed="rId5" cstate="print"/>
            <a:stretch>
              <a:fillRect/>
            </a:stretch>
          </a:blipFill>
        </p:spPr>
        <p:txBody>
          <a:bodyPr wrap="square" lIns="0" tIns="0" rIns="0" bIns="0" rtlCol="0"/>
          <a:lstStyle/>
          <a:p>
            <a:endParaRPr/>
          </a:p>
        </p:txBody>
      </p:sp>
      <p:sp>
        <p:nvSpPr>
          <p:cNvPr id="33" name="object 33"/>
          <p:cNvSpPr/>
          <p:nvPr/>
        </p:nvSpPr>
        <p:spPr>
          <a:xfrm>
            <a:off x="8003691" y="1106476"/>
            <a:ext cx="333375" cy="337820"/>
          </a:xfrm>
          <a:custGeom>
            <a:avLst/>
            <a:gdLst/>
            <a:ahLst/>
            <a:cxnLst/>
            <a:rect l="l" t="t" r="r" b="b"/>
            <a:pathLst>
              <a:path w="333375" h="337819">
                <a:moveTo>
                  <a:pt x="168109" y="0"/>
                </a:moveTo>
                <a:lnTo>
                  <a:pt x="12" y="84302"/>
                </a:lnTo>
                <a:lnTo>
                  <a:pt x="0" y="252590"/>
                </a:lnTo>
                <a:lnTo>
                  <a:pt x="168109" y="337235"/>
                </a:lnTo>
                <a:lnTo>
                  <a:pt x="168109" y="166890"/>
                </a:lnTo>
                <a:lnTo>
                  <a:pt x="332879" y="84315"/>
                </a:lnTo>
                <a:lnTo>
                  <a:pt x="168109" y="0"/>
                </a:lnTo>
                <a:close/>
              </a:path>
            </a:pathLst>
          </a:custGeom>
          <a:solidFill>
            <a:srgbClr val="FFFFFF"/>
          </a:solidFill>
        </p:spPr>
        <p:txBody>
          <a:bodyPr wrap="square" lIns="0" tIns="0" rIns="0" bIns="0" rtlCol="0"/>
          <a:lstStyle/>
          <a:p>
            <a:endParaRPr/>
          </a:p>
        </p:txBody>
      </p:sp>
      <p:sp>
        <p:nvSpPr>
          <p:cNvPr id="34" name="object 34"/>
          <p:cNvSpPr/>
          <p:nvPr/>
        </p:nvSpPr>
        <p:spPr>
          <a:xfrm>
            <a:off x="7631103" y="1106476"/>
            <a:ext cx="333375" cy="337820"/>
          </a:xfrm>
          <a:custGeom>
            <a:avLst/>
            <a:gdLst/>
            <a:ahLst/>
            <a:cxnLst/>
            <a:rect l="l" t="t" r="r" b="b"/>
            <a:pathLst>
              <a:path w="333375" h="337819">
                <a:moveTo>
                  <a:pt x="168109" y="0"/>
                </a:moveTo>
                <a:lnTo>
                  <a:pt x="12" y="84302"/>
                </a:lnTo>
                <a:lnTo>
                  <a:pt x="0" y="252590"/>
                </a:lnTo>
                <a:lnTo>
                  <a:pt x="168109" y="337235"/>
                </a:lnTo>
                <a:lnTo>
                  <a:pt x="168109" y="166890"/>
                </a:lnTo>
                <a:lnTo>
                  <a:pt x="332866" y="84315"/>
                </a:lnTo>
                <a:lnTo>
                  <a:pt x="168109" y="0"/>
                </a:lnTo>
                <a:close/>
              </a:path>
            </a:pathLst>
          </a:custGeom>
          <a:solidFill>
            <a:srgbClr val="FFFFFF"/>
          </a:solidFill>
        </p:spPr>
        <p:txBody>
          <a:bodyPr wrap="square" lIns="0" tIns="0" rIns="0" bIns="0" rtlCol="0"/>
          <a:lstStyle/>
          <a:p>
            <a:endParaRPr/>
          </a:p>
        </p:txBody>
      </p:sp>
      <p:sp>
        <p:nvSpPr>
          <p:cNvPr id="49" name="Title 48">
            <a:extLst>
              <a:ext uri="{FF2B5EF4-FFF2-40B4-BE49-F238E27FC236}">
                <a16:creationId xmlns:a16="http://schemas.microsoft.com/office/drawing/2014/main" id="{D0473CED-D517-9B44-BB4D-701A43326CFD}"/>
              </a:ext>
            </a:extLst>
          </p:cNvPr>
          <p:cNvSpPr>
            <a:spLocks noGrp="1"/>
          </p:cNvSpPr>
          <p:nvPr>
            <p:ph type="title"/>
          </p:nvPr>
        </p:nvSpPr>
        <p:spPr/>
        <p:txBody>
          <a:bodyPr/>
          <a:lstStyle/>
          <a:p>
            <a:r>
              <a:rPr lang="en-US" dirty="0"/>
              <a:t>What’s it like to be a customer?</a:t>
            </a:r>
          </a:p>
        </p:txBody>
      </p:sp>
      <p:sp>
        <p:nvSpPr>
          <p:cNvPr id="54" name="Text Placeholder 52">
            <a:extLst>
              <a:ext uri="{FF2B5EF4-FFF2-40B4-BE49-F238E27FC236}">
                <a16:creationId xmlns:a16="http://schemas.microsoft.com/office/drawing/2014/main" id="{833CB4B6-B141-5443-8F4F-87FE84E56896}"/>
              </a:ext>
            </a:extLst>
          </p:cNvPr>
          <p:cNvSpPr>
            <a:spLocks noGrp="1"/>
          </p:cNvSpPr>
          <p:nvPr>
            <p:ph type="body" idx="1"/>
          </p:nvPr>
        </p:nvSpPr>
        <p:spPr>
          <a:xfrm>
            <a:off x="534670" y="1739456"/>
            <a:ext cx="6412230" cy="1405430"/>
          </a:xfrm>
        </p:spPr>
        <p:txBody>
          <a:bodyPr/>
          <a:lstStyle/>
          <a:p>
            <a:r>
              <a:rPr lang="en-GB" dirty="0"/>
              <a:t>Our customer service centres around collaboration and open communication. Our partnership approach works to minimise risk and maximise quality of service. </a:t>
            </a:r>
          </a:p>
          <a:p>
            <a:endParaRPr lang="en-GB" dirty="0"/>
          </a:p>
          <a:p>
            <a:r>
              <a:rPr lang="en-GB" b="1" dirty="0">
                <a:solidFill>
                  <a:schemeClr val="tx1"/>
                </a:solidFill>
              </a:rPr>
              <a:t>Here’s how...</a:t>
            </a:r>
            <a:endParaRPr lang="en-GB" dirty="0">
              <a:solidFill>
                <a:schemeClr val="tx1"/>
              </a:solidFill>
            </a:endParaRPr>
          </a:p>
        </p:txBody>
      </p:sp>
      <p:pic>
        <p:nvPicPr>
          <p:cNvPr id="60" name="Picture Placeholder 59" descr="A close up of a person&#10;&#10;Description automatically generated">
            <a:extLst>
              <a:ext uri="{FF2B5EF4-FFF2-40B4-BE49-F238E27FC236}">
                <a16:creationId xmlns:a16="http://schemas.microsoft.com/office/drawing/2014/main" id="{B8D232DD-E397-BB4C-9A1C-EF5358371808}"/>
              </a:ext>
            </a:extLst>
          </p:cNvPr>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l="5314" r="5314"/>
          <a:stretch>
            <a:fillRect/>
          </a:stretch>
        </p:blipFill>
        <p:spPr/>
      </p:pic>
      <p:sp>
        <p:nvSpPr>
          <p:cNvPr id="61" name="Text Placeholder 52">
            <a:extLst>
              <a:ext uri="{FF2B5EF4-FFF2-40B4-BE49-F238E27FC236}">
                <a16:creationId xmlns:a16="http://schemas.microsoft.com/office/drawing/2014/main" id="{DD6BCE50-CCDB-DE4C-B94F-2433C98724AF}"/>
              </a:ext>
            </a:extLst>
          </p:cNvPr>
          <p:cNvSpPr txBox="1">
            <a:spLocks/>
          </p:cNvSpPr>
          <p:nvPr/>
        </p:nvSpPr>
        <p:spPr>
          <a:xfrm>
            <a:off x="7904438" y="1409241"/>
            <a:ext cx="2508631" cy="3607857"/>
          </a:xfrm>
          <a:prstGeom prst="rect">
            <a:avLst/>
          </a:prstGeom>
        </p:spPr>
        <p:txBody>
          <a:bodyPr lIns="0" tIns="0" rIns="0" bIns="0"/>
          <a:lstStyle>
            <a:lvl1pPr marL="0" marR="0" indent="0" defTabSz="914400" eaLnBrk="1" fontAlgn="auto" latinLnBrk="0" hangingPunct="1">
              <a:lnSpc>
                <a:spcPct val="100000"/>
              </a:lnSpc>
              <a:spcBef>
                <a:spcPts val="0"/>
              </a:spcBef>
              <a:spcAft>
                <a:spcPts val="0"/>
              </a:spcAft>
              <a:buClrTx/>
              <a:buSzTx/>
              <a:buFontTx/>
              <a:buNone/>
              <a:tabLst/>
              <a:defRPr>
                <a:solidFill>
                  <a:schemeClr val="accent4"/>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i="1" dirty="0">
                <a:solidFill>
                  <a:schemeClr val="bg1"/>
                </a:solidFill>
              </a:rPr>
              <a:t>For a complete door-to-door delivery solution, use Mission Express. Their proactive, positive response and approach is refreshing in this industry.</a:t>
            </a:r>
            <a:endParaRPr lang="en-GB" dirty="0">
              <a:solidFill>
                <a:schemeClr val="bg1"/>
              </a:solidFill>
            </a:endParaRPr>
          </a:p>
          <a:p>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_____</a:t>
            </a:r>
          </a:p>
          <a:p>
            <a:endParaRPr lang="en-GB" sz="1400" dirty="0">
              <a:solidFill>
                <a:schemeClr val="bg1"/>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Export Warehouse Manager,</a:t>
            </a:r>
          </a:p>
          <a:p>
            <a:r>
              <a:rPr lang="en-GB" sz="1000" dirty="0">
                <a:solidFill>
                  <a:schemeClr val="bg1"/>
                </a:solidFill>
                <a:latin typeface="Arial" panose="020B0604020202020204" pitchFamily="34" charset="0"/>
                <a:cs typeface="Arial" panose="020B0604020202020204" pitchFamily="34" charset="0"/>
              </a:rPr>
              <a:t>Professional Education Company</a:t>
            </a:r>
          </a:p>
        </p:txBody>
      </p:sp>
      <p:pic>
        <p:nvPicPr>
          <p:cNvPr id="65" name="Picture 64" descr="A close up of a card&#10;&#10;Description automatically generated">
            <a:extLst>
              <a:ext uri="{FF2B5EF4-FFF2-40B4-BE49-F238E27FC236}">
                <a16:creationId xmlns:a16="http://schemas.microsoft.com/office/drawing/2014/main" id="{3C302468-FB5D-4F41-AD7C-5D94C218BC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04438" y="860863"/>
            <a:ext cx="902855" cy="431800"/>
          </a:xfrm>
          <a:prstGeom prst="rect">
            <a:avLst/>
          </a:prstGeom>
        </p:spPr>
      </p:pic>
      <p:sp>
        <p:nvSpPr>
          <p:cNvPr id="66" name="TextBox 65">
            <a:extLst>
              <a:ext uri="{FF2B5EF4-FFF2-40B4-BE49-F238E27FC236}">
                <a16:creationId xmlns:a16="http://schemas.microsoft.com/office/drawing/2014/main" id="{57799BD7-9AD7-A14B-94A7-3D7181905286}"/>
              </a:ext>
            </a:extLst>
          </p:cNvPr>
          <p:cNvSpPr txBox="1"/>
          <p:nvPr/>
        </p:nvSpPr>
        <p:spPr>
          <a:xfrm>
            <a:off x="754498" y="3419918"/>
            <a:ext cx="2764879" cy="2123658"/>
          </a:xfrm>
          <a:prstGeom prst="rect">
            <a:avLst/>
          </a:prstGeom>
          <a:noFill/>
        </p:spPr>
        <p:txBody>
          <a:bodyPr wrap="square" rtlCol="0">
            <a:spAutoFit/>
          </a:bodyPr>
          <a:lstStyle/>
          <a:p>
            <a:pPr fontAlgn="auto"/>
            <a:r>
              <a:rPr lang="en-GB" sz="1200" dirty="0">
                <a:latin typeface="Arial" panose="020B0604020202020204" pitchFamily="34" charset="0"/>
                <a:cs typeface="Arial" panose="020B0604020202020204" pitchFamily="34" charset="0"/>
              </a:rPr>
              <a:t>Acquiring an understanding of the customer’s business priorities</a:t>
            </a:r>
          </a:p>
          <a:p>
            <a:pPr fontAlgn="auto"/>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Sharing an unambiguous definition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of roles and responsibilities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Regular review, including management accountability</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Transparency of management information</a:t>
            </a:r>
            <a:endParaRPr lang="en-US" sz="1200" dirty="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CF3359FA-AFAB-9745-B337-0AB25C3611FC}"/>
              </a:ext>
            </a:extLst>
          </p:cNvPr>
          <p:cNvSpPr txBox="1"/>
          <p:nvPr/>
        </p:nvSpPr>
        <p:spPr>
          <a:xfrm>
            <a:off x="3901735" y="3419918"/>
            <a:ext cx="2764879" cy="2308324"/>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Monitoring of work against agreed performance and quality standards</a:t>
            </a:r>
          </a:p>
          <a:p>
            <a:r>
              <a:rPr lang="en-GB"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Contingency planning to secure continuity and consistency</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Prompt and decisive action in the event of adverse operational situations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Readiness to implement changes</a:t>
            </a:r>
          </a:p>
          <a:p>
            <a:endParaRPr lang="en-US" sz="12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D0473CED-D517-9B44-BB4D-701A43326CFD}"/>
              </a:ext>
            </a:extLst>
          </p:cNvPr>
          <p:cNvSpPr>
            <a:spLocks noGrp="1"/>
          </p:cNvSpPr>
          <p:nvPr>
            <p:ph type="title"/>
          </p:nvPr>
        </p:nvSpPr>
        <p:spPr/>
        <p:txBody>
          <a:bodyPr/>
          <a:lstStyle/>
          <a:p>
            <a:r>
              <a:rPr lang="en-US" dirty="0"/>
              <a:t>Who are our customers?</a:t>
            </a:r>
          </a:p>
        </p:txBody>
      </p:sp>
      <p:sp>
        <p:nvSpPr>
          <p:cNvPr id="54" name="Text Placeholder 52">
            <a:extLst>
              <a:ext uri="{FF2B5EF4-FFF2-40B4-BE49-F238E27FC236}">
                <a16:creationId xmlns:a16="http://schemas.microsoft.com/office/drawing/2014/main" id="{833CB4B6-B141-5443-8F4F-87FE84E56896}"/>
              </a:ext>
            </a:extLst>
          </p:cNvPr>
          <p:cNvSpPr>
            <a:spLocks noGrp="1"/>
          </p:cNvSpPr>
          <p:nvPr>
            <p:ph type="body" idx="1"/>
          </p:nvPr>
        </p:nvSpPr>
        <p:spPr>
          <a:xfrm>
            <a:off x="534670" y="1739455"/>
            <a:ext cx="3146079" cy="2971441"/>
          </a:xfrm>
        </p:spPr>
        <p:txBody>
          <a:bodyPr/>
          <a:lstStyle/>
          <a:p>
            <a:r>
              <a:rPr lang="en-GB" dirty="0"/>
              <a:t>We work with all types of businesses, large and small, some of which we have partnered with for over </a:t>
            </a:r>
            <a:br>
              <a:rPr lang="en-GB" dirty="0"/>
            </a:br>
            <a:r>
              <a:rPr lang="en-GB" dirty="0"/>
              <a:t>20 years.</a:t>
            </a:r>
          </a:p>
        </p:txBody>
      </p:sp>
      <p:sp>
        <p:nvSpPr>
          <p:cNvPr id="5" name="Text Placeholder 4">
            <a:extLst>
              <a:ext uri="{FF2B5EF4-FFF2-40B4-BE49-F238E27FC236}">
                <a16:creationId xmlns:a16="http://schemas.microsoft.com/office/drawing/2014/main" id="{886BD88F-905A-0641-93A7-08E218F34491}"/>
              </a:ext>
            </a:extLst>
          </p:cNvPr>
          <p:cNvSpPr>
            <a:spLocks noGrp="1"/>
          </p:cNvSpPr>
          <p:nvPr>
            <p:ph type="body" sz="quarter" idx="12"/>
          </p:nvPr>
        </p:nvSpPr>
        <p:spPr/>
        <p:txBody>
          <a:bodyPr/>
          <a:lstStyle/>
          <a:p>
            <a:r>
              <a:rPr lang="en-US" dirty="0"/>
              <a:t>Our Customers</a:t>
            </a:r>
          </a:p>
        </p:txBody>
      </p:sp>
      <p:pic>
        <p:nvPicPr>
          <p:cNvPr id="7" name="Picture 6" descr="A picture containing food&#10;&#10;Description automatically generated">
            <a:extLst>
              <a:ext uri="{FF2B5EF4-FFF2-40B4-BE49-F238E27FC236}">
                <a16:creationId xmlns:a16="http://schemas.microsoft.com/office/drawing/2014/main" id="{7A559D28-20C2-E049-95EA-F5A8ADED5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377" y="4730382"/>
            <a:ext cx="2646552" cy="1691718"/>
          </a:xfrm>
          <a:prstGeom prst="rect">
            <a:avLst/>
          </a:prstGeom>
        </p:spPr>
      </p:pic>
      <p:pic>
        <p:nvPicPr>
          <p:cNvPr id="9" name="Picture 8" descr="A close up of a logo&#10;&#10;Description automatically generated">
            <a:extLst>
              <a:ext uri="{FF2B5EF4-FFF2-40B4-BE49-F238E27FC236}">
                <a16:creationId xmlns:a16="http://schemas.microsoft.com/office/drawing/2014/main" id="{F6327D2A-BB37-7C4C-B2C0-F66091B14D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845" y="2058809"/>
            <a:ext cx="1691127" cy="584370"/>
          </a:xfrm>
          <a:prstGeom prst="rect">
            <a:avLst/>
          </a:prstGeom>
        </p:spPr>
      </p:pic>
      <p:pic>
        <p:nvPicPr>
          <p:cNvPr id="13" name="Picture 12" descr="A picture containing drawing, window&#10;&#10;Description automatically generated">
            <a:extLst>
              <a:ext uri="{FF2B5EF4-FFF2-40B4-BE49-F238E27FC236}">
                <a16:creationId xmlns:a16="http://schemas.microsoft.com/office/drawing/2014/main" id="{EC96B8F4-6911-CB4F-A25E-FD40126F8E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6829" y="3590539"/>
            <a:ext cx="1691648" cy="665862"/>
          </a:xfrm>
          <a:prstGeom prst="rect">
            <a:avLst/>
          </a:prstGeom>
        </p:spPr>
      </p:pic>
      <p:pic>
        <p:nvPicPr>
          <p:cNvPr id="18" name="Picture 17" descr="A picture containing object, dark, orange, clock&#10;&#10;Description automatically generated">
            <a:extLst>
              <a:ext uri="{FF2B5EF4-FFF2-40B4-BE49-F238E27FC236}">
                <a16:creationId xmlns:a16="http://schemas.microsoft.com/office/drawing/2014/main" id="{E8E23534-C8C4-7B40-A0BA-D8BDEA00B3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1549" y="2106617"/>
            <a:ext cx="1753110" cy="584370"/>
          </a:xfrm>
          <a:prstGeom prst="rect">
            <a:avLst/>
          </a:prstGeom>
        </p:spPr>
      </p:pic>
      <p:pic>
        <p:nvPicPr>
          <p:cNvPr id="22" name="Picture 21" descr="A close up of a sign&#10;&#10;Description automatically generated">
            <a:extLst>
              <a:ext uri="{FF2B5EF4-FFF2-40B4-BE49-F238E27FC236}">
                <a16:creationId xmlns:a16="http://schemas.microsoft.com/office/drawing/2014/main" id="{1CEA3E9A-DBCD-884F-A711-D1FF3BD6A4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2829" y="2015294"/>
            <a:ext cx="1137877" cy="731205"/>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B0026D34-4B5B-FD42-A7F9-64F1F91183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9322" y="5373041"/>
            <a:ext cx="1171384" cy="406400"/>
          </a:xfrm>
          <a:prstGeom prst="rect">
            <a:avLst/>
          </a:prstGeom>
        </p:spPr>
      </p:pic>
      <p:pic>
        <p:nvPicPr>
          <p:cNvPr id="30" name="Picture 29" descr="A close up of a logo&#10;&#10;Description automatically generated">
            <a:extLst>
              <a:ext uri="{FF2B5EF4-FFF2-40B4-BE49-F238E27FC236}">
                <a16:creationId xmlns:a16="http://schemas.microsoft.com/office/drawing/2014/main" id="{992A4825-E2D1-1B4B-9172-91E473A80E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44250" y="3505353"/>
            <a:ext cx="847708" cy="938130"/>
          </a:xfrm>
          <a:prstGeom prst="rect">
            <a:avLst/>
          </a:prstGeom>
        </p:spPr>
      </p:pic>
      <p:pic>
        <p:nvPicPr>
          <p:cNvPr id="35" name="Picture 34" descr="A black sign with white text&#10;&#10;Description automatically generated">
            <a:extLst>
              <a:ext uri="{FF2B5EF4-FFF2-40B4-BE49-F238E27FC236}">
                <a16:creationId xmlns:a16="http://schemas.microsoft.com/office/drawing/2014/main" id="{0B7E5B23-814A-7C4E-BAF8-B86E33D587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93266" y="5373041"/>
            <a:ext cx="1552724" cy="465817"/>
          </a:xfrm>
          <a:prstGeom prst="rect">
            <a:avLst/>
          </a:prstGeom>
        </p:spPr>
      </p:pic>
      <p:pic>
        <p:nvPicPr>
          <p:cNvPr id="37" name="Picture 36" descr="A close up of a sign&#10;&#10;Description automatically generated">
            <a:extLst>
              <a:ext uri="{FF2B5EF4-FFF2-40B4-BE49-F238E27FC236}">
                <a16:creationId xmlns:a16="http://schemas.microsoft.com/office/drawing/2014/main" id="{94716B4E-3197-D244-8CBF-65C7672DCA8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22739" y="3422807"/>
            <a:ext cx="1087055" cy="1164346"/>
          </a:xfrm>
          <a:prstGeom prst="rect">
            <a:avLst/>
          </a:prstGeom>
        </p:spPr>
      </p:pic>
    </p:spTree>
    <p:extLst>
      <p:ext uri="{BB962C8B-B14F-4D97-AF65-F5344CB8AC3E}">
        <p14:creationId xmlns:p14="http://schemas.microsoft.com/office/powerpoint/2010/main" val="79771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F5FC52D3-5651-5049-9466-8515C21D25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631" y="917501"/>
            <a:ext cx="7784138" cy="6004294"/>
          </a:xfrm>
          <a:prstGeom prst="rect">
            <a:avLst/>
          </a:prstGeom>
        </p:spPr>
      </p:pic>
    </p:spTree>
    <p:extLst>
      <p:ext uri="{BB962C8B-B14F-4D97-AF65-F5344CB8AC3E}">
        <p14:creationId xmlns:p14="http://schemas.microsoft.com/office/powerpoint/2010/main" val="3710910949"/>
      </p:ext>
    </p:extLst>
  </p:cSld>
  <p:clrMapOvr>
    <a:masterClrMapping/>
  </p:clrMapOvr>
</p:sld>
</file>

<file path=ppt/theme/theme1.xml><?xml version="1.0" encoding="utf-8"?>
<a:theme xmlns:a="http://schemas.openxmlformats.org/drawingml/2006/main" name="Office Theme">
  <a:themeElements>
    <a:clrScheme name="Mission Express 2020">
      <a:dk1>
        <a:srgbClr val="272726"/>
      </a:dk1>
      <a:lt1>
        <a:srgbClr val="FFFFFF"/>
      </a:lt1>
      <a:dk2>
        <a:srgbClr val="000000"/>
      </a:dk2>
      <a:lt2>
        <a:srgbClr val="EEECE1"/>
      </a:lt2>
      <a:accent1>
        <a:srgbClr val="76B72A"/>
      </a:accent1>
      <a:accent2>
        <a:srgbClr val="CAD300"/>
      </a:accent2>
      <a:accent3>
        <a:srgbClr val="009FE3"/>
      </a:accent3>
      <a:accent4>
        <a:srgbClr val="9B9B9B"/>
      </a:accent4>
      <a:accent5>
        <a:srgbClr val="272726"/>
      </a:accent5>
      <a:accent6>
        <a:srgbClr val="F79646"/>
      </a:accent6>
      <a:hlink>
        <a:srgbClr val="009FE3"/>
      </a:hlink>
      <a:folHlink>
        <a:srgbClr val="0F004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81FEC7CF297C4CA1122FC11B4BF073" ma:contentTypeVersion="7" ma:contentTypeDescription="Create a new document." ma:contentTypeScope="" ma:versionID="816d0e0b7d212b63368465031110b999">
  <xsd:schema xmlns:xsd="http://www.w3.org/2001/XMLSchema" xmlns:xs="http://www.w3.org/2001/XMLSchema" xmlns:p="http://schemas.microsoft.com/office/2006/metadata/properties" xmlns:ns3="6d6158af-dccd-4d11-8951-ab6be4e8302c" xmlns:ns4="f8d955cd-c753-416c-9741-4c33daf7ede0" targetNamespace="http://schemas.microsoft.com/office/2006/metadata/properties" ma:root="true" ma:fieldsID="a9753beb99a03c5752b78e9097b22425" ns3:_="" ns4:_="">
    <xsd:import namespace="6d6158af-dccd-4d11-8951-ab6be4e8302c"/>
    <xsd:import namespace="f8d955cd-c753-416c-9741-4c33daf7ede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6158af-dccd-4d11-8951-ab6be4e83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d955cd-c753-416c-9741-4c33daf7ed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427705-F27C-4187-B6D7-B03ADECE060D}">
  <ds:schemaRefs>
    <ds:schemaRef ds:uri="http://schemas.microsoft.com/office/2006/metadata/properties"/>
    <ds:schemaRef ds:uri="http://purl.org/dc/terms/"/>
    <ds:schemaRef ds:uri="6d6158af-dccd-4d11-8951-ab6be4e8302c"/>
    <ds:schemaRef ds:uri="http://schemas.microsoft.com/office/2006/documentManagement/types"/>
    <ds:schemaRef ds:uri="f8d955cd-c753-416c-9741-4c33daf7ede0"/>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B075722-EF28-494C-82A2-E8BE30238B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6158af-dccd-4d11-8951-ab6be4e8302c"/>
    <ds:schemaRef ds:uri="f8d955cd-c753-416c-9741-4c33daf7ed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EEF373-FE55-4C56-B0B7-430052DA61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313</TotalTime>
  <Words>1023</Words>
  <Application>Microsoft Office PowerPoint</Application>
  <PresentationFormat>Custom</PresentationFormat>
  <Paragraphs>121</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Helvetica Neue</vt:lpstr>
      <vt:lpstr>Trebuchet MS</vt:lpstr>
      <vt:lpstr>Office Theme</vt:lpstr>
      <vt:lpstr>Centurion Cost effective shipping  to the UK, EU, Australia, Canada and the USA</vt:lpstr>
      <vt:lpstr>Centurion – The E-Commerce Solution </vt:lpstr>
      <vt:lpstr>The E-Commerce service from Mission Express​</vt:lpstr>
      <vt:lpstr>The E-Commerce service from Mission Express​</vt:lpstr>
      <vt:lpstr>The E-Commerce service from Mission Express​</vt:lpstr>
      <vt:lpstr>Additional Fulfilment (pick/pack) and Storage Services</vt:lpstr>
      <vt:lpstr>What’s it like to be a customer?</vt:lpstr>
      <vt:lpstr>Who are our customers?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it like to be a customer?</dc:title>
  <dc:creator>Steve Grossman</dc:creator>
  <cp:lastModifiedBy>Steve Grossman</cp:lastModifiedBy>
  <cp:revision>146</cp:revision>
  <dcterms:created xsi:type="dcterms:W3CDTF">2020-07-07T12:41:48Z</dcterms:created>
  <dcterms:modified xsi:type="dcterms:W3CDTF">2020-08-19T10:54:11Z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2020-07-07T00:00:00Z</vt:filetime>
  </property>
  <property fmtid="{D5CDD505-2E9C-101B-9397-08002B2CF9AE}" pid="3" name="Creator">
    <vt:lpwstr>Adobe InDesign 15.1 (Macintosh)</vt:lpwstr>
  </property>
  <property fmtid="{D5CDD505-2E9C-101B-9397-08002B2CF9AE}" pid="4" name="LastSaved">
    <vt:filetime>2020-07-07T00:00:00Z</vt:filetime>
  </property>
  <property fmtid="{D5CDD505-2E9C-101B-9397-08002B2CF9AE}" pid="5" name="ContentTypeId">
    <vt:lpwstr>0x0101004581FEC7CF297C4CA1122FC11B4BF073</vt:lpwstr>
  </property>
</Properties>
</file>